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9" r:id="rId6"/>
    <p:sldId id="258" r:id="rId7"/>
    <p:sldId id="257"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56DEB-2E18-42A1-B21F-9146899FD2CA}" v="22" dt="2023-09-11T11:22:4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4" d="100"/>
          <a:sy n="104" d="100"/>
        </p:scale>
        <p:origin x="87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804C-7CD1-F6E9-5363-622D36E1C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061CA0-AEAE-E30D-7964-988F7F551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BD8EF3-D197-3238-C4A2-C8842F81AC59}"/>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7B85051B-9AF9-604B-A1FF-55C2039D5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CC2F08-B127-1B87-680F-CE97ADB05D7D}"/>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38474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9ACB-331F-3C4B-2BA2-B985B7D26C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75A301-9590-BA6F-53C2-BCC73D44A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3456C1-41D5-C5BB-AB57-741C31DB6319}"/>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CC03559C-2EC8-A099-E029-FA97B7EDF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85843-0DC0-9A91-7A16-3A60F617869A}"/>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303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A2D59-6294-BB4C-3EA9-1DA6C3C6BF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8A83BA-EBF3-C74B-D20E-8AD82871D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780E2F-05D2-0C64-9C94-AAB2DF966611}"/>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83FC9A6B-BEE9-32F8-41B2-AA2D75208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77E66-8D7E-97EB-D731-7336C51E90D1}"/>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5371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D525-90CE-A424-1FFE-7597D6CDFA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5B0ED-2FD5-705C-9E22-278EF614EA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4F88A-B327-619E-EF36-E291DE6C5F45}"/>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320B669E-43ED-4546-B6F5-F040666BD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8AFAB-BD00-E173-8C99-EBCADF4E39F9}"/>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97555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2CF8-2FA3-18DE-FE88-E7D7103424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B3F6F1-FC28-AB23-6E17-03E20BD28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8E59E-1E37-F089-B6AC-F5E49886DC0E}"/>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6A41080C-2837-4843-9950-E28D0565D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AD460E-6BF2-1936-8223-BEC7C6F4BAAF}"/>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45775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E43-DD80-D244-F766-ADBDD16BC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714E5-9E9A-FF5E-A16A-8E2E44923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B727A4-DEBD-7A2F-5B40-5429BB6DC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B64583-D992-D3EA-EE44-29DAD4251371}"/>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6" name="Footer Placeholder 5">
            <a:extLst>
              <a:ext uri="{FF2B5EF4-FFF2-40B4-BE49-F238E27FC236}">
                <a16:creationId xmlns:a16="http://schemas.microsoft.com/office/drawing/2014/main" id="{FBE2B95B-83AA-F430-2AB3-A5BC75ADC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A4EB4-A754-3532-7519-00F6BE07C0C6}"/>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0102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4048-56A2-72F0-2376-883CE38BAD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DDFD7-C880-3635-A338-6D4A9B0A5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BDD09-689E-8A62-25D5-4443F8F01F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6F9713-706D-0F1E-A7F4-C9D2397C1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6CB24-EA18-9746-7F36-691E4E6EB1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6CB6F-FCB0-3114-FD6B-39C86F135F4C}"/>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8" name="Footer Placeholder 7">
            <a:extLst>
              <a:ext uri="{FF2B5EF4-FFF2-40B4-BE49-F238E27FC236}">
                <a16:creationId xmlns:a16="http://schemas.microsoft.com/office/drawing/2014/main" id="{90E02E88-9E5E-CA0E-761E-5179C4C272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274C35-3B11-6F2D-4A96-9BC25CB908FA}"/>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67591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6584-9D92-FA31-0B86-DE586B7743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B9A911-7360-7591-AF71-A7EF4B63A832}"/>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4" name="Footer Placeholder 3">
            <a:extLst>
              <a:ext uri="{FF2B5EF4-FFF2-40B4-BE49-F238E27FC236}">
                <a16:creationId xmlns:a16="http://schemas.microsoft.com/office/drawing/2014/main" id="{52144998-A9C7-74A5-F950-CB041F8639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35DD7-6646-7C8D-959C-806093960FE1}"/>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379065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AD308-B603-13C0-80D0-2C300C89F00F}"/>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3" name="Footer Placeholder 2">
            <a:extLst>
              <a:ext uri="{FF2B5EF4-FFF2-40B4-BE49-F238E27FC236}">
                <a16:creationId xmlns:a16="http://schemas.microsoft.com/office/drawing/2014/main" id="{AB0AAB00-DA2F-18ED-819E-EF6809EB4C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866F2B-78DB-DE1B-FA0A-1FC8C9E62EE8}"/>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186504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0A45-EFC3-0501-41C6-3E39E9BC0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4C825A-9AD4-8B2E-6BAA-A56386767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FBB8BD-C221-CC62-9366-DD4EBFF79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53610-757A-3740-EBFA-C110E4E434F8}"/>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6" name="Footer Placeholder 5">
            <a:extLst>
              <a:ext uri="{FF2B5EF4-FFF2-40B4-BE49-F238E27FC236}">
                <a16:creationId xmlns:a16="http://schemas.microsoft.com/office/drawing/2014/main" id="{CC19D4F7-C63F-1CE5-A8D2-4442F1CE9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443BD-339D-67DC-02C5-6F2A17CCE0AB}"/>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202012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4D31-8C5D-1453-04D3-FFC82ED2E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0616A4-7D53-C24D-89F5-0B6E54257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95AF4D-1364-F1CF-A89F-714008240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F62C0-17DE-35DF-DC43-6AAF544EF246}"/>
              </a:ext>
            </a:extLst>
          </p:cNvPr>
          <p:cNvSpPr>
            <a:spLocks noGrp="1"/>
          </p:cNvSpPr>
          <p:nvPr>
            <p:ph type="dt" sz="half" idx="10"/>
          </p:nvPr>
        </p:nvSpPr>
        <p:spPr/>
        <p:txBody>
          <a:bodyPr/>
          <a:lstStyle/>
          <a:p>
            <a:fld id="{BC8A5D95-65E3-4D89-8B06-897BDD5FF372}" type="datetimeFigureOut">
              <a:rPr lang="en-GB" smtClean="0"/>
              <a:t>10/09/2023</a:t>
            </a:fld>
            <a:endParaRPr lang="en-GB"/>
          </a:p>
        </p:txBody>
      </p:sp>
      <p:sp>
        <p:nvSpPr>
          <p:cNvPr id="6" name="Footer Placeholder 5">
            <a:extLst>
              <a:ext uri="{FF2B5EF4-FFF2-40B4-BE49-F238E27FC236}">
                <a16:creationId xmlns:a16="http://schemas.microsoft.com/office/drawing/2014/main" id="{5C4AEA0C-83F4-04BA-2C00-79CF15439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CC86E1-E87A-4732-3D32-DF49C158F946}"/>
              </a:ext>
            </a:extLst>
          </p:cNvPr>
          <p:cNvSpPr>
            <a:spLocks noGrp="1"/>
          </p:cNvSpPr>
          <p:nvPr>
            <p:ph type="sldNum" sz="quarter" idx="12"/>
          </p:nvPr>
        </p:nvSpPr>
        <p:spPr/>
        <p:txBody>
          <a:bodyPr/>
          <a:lstStyle/>
          <a:p>
            <a:fld id="{9AAA7896-E342-48E9-9595-912D1CF82AC8}" type="slidenum">
              <a:rPr lang="en-GB" smtClean="0"/>
              <a:t>‹#›</a:t>
            </a:fld>
            <a:endParaRPr lang="en-GB"/>
          </a:p>
        </p:txBody>
      </p:sp>
    </p:spTree>
    <p:extLst>
      <p:ext uri="{BB962C8B-B14F-4D97-AF65-F5344CB8AC3E}">
        <p14:creationId xmlns:p14="http://schemas.microsoft.com/office/powerpoint/2010/main" val="165313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711C2-AE8C-4D96-361F-A514190C8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F66445-25AF-CAC1-8E92-DD15E29E8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21D8E0-9332-D3D8-5F4C-E04DFBAF8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A5D95-65E3-4D89-8B06-897BDD5FF372}" type="datetimeFigureOut">
              <a:rPr lang="en-GB" smtClean="0"/>
              <a:t>10/09/2023</a:t>
            </a:fld>
            <a:endParaRPr lang="en-GB"/>
          </a:p>
        </p:txBody>
      </p:sp>
      <p:sp>
        <p:nvSpPr>
          <p:cNvPr id="5" name="Footer Placeholder 4">
            <a:extLst>
              <a:ext uri="{FF2B5EF4-FFF2-40B4-BE49-F238E27FC236}">
                <a16:creationId xmlns:a16="http://schemas.microsoft.com/office/drawing/2014/main" id="{06E9CBF6-9605-E13C-9E4D-96D571EA7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5BCAE-68B7-9106-59A5-4EA30B34E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A7896-E342-48E9-9595-912D1CF82AC8}" type="slidenum">
              <a:rPr lang="en-GB" smtClean="0"/>
              <a:t>‹#›</a:t>
            </a:fld>
            <a:endParaRPr lang="en-GB"/>
          </a:p>
        </p:txBody>
      </p:sp>
    </p:spTree>
    <p:extLst>
      <p:ext uri="{BB962C8B-B14F-4D97-AF65-F5344CB8AC3E}">
        <p14:creationId xmlns:p14="http://schemas.microsoft.com/office/powerpoint/2010/main" val="94269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EA14-C6F7-37C7-D3DF-18A0CD8A134D}"/>
              </a:ext>
            </a:extLst>
          </p:cNvPr>
          <p:cNvSpPr>
            <a:spLocks noGrp="1"/>
          </p:cNvSpPr>
          <p:nvPr>
            <p:ph type="ctrTitle"/>
          </p:nvPr>
        </p:nvSpPr>
        <p:spPr/>
        <p:txBody>
          <a:bodyPr/>
          <a:lstStyle/>
          <a:p>
            <a:r>
              <a:rPr lang="en-GB" dirty="0"/>
              <a:t>Panel Review and Centres</a:t>
            </a:r>
          </a:p>
        </p:txBody>
      </p:sp>
      <p:sp>
        <p:nvSpPr>
          <p:cNvPr id="3" name="Subtitle 2">
            <a:extLst>
              <a:ext uri="{FF2B5EF4-FFF2-40B4-BE49-F238E27FC236}">
                <a16:creationId xmlns:a16="http://schemas.microsoft.com/office/drawing/2014/main" id="{6D7B3C25-19F5-96C9-563C-F6A4AE25FBC9}"/>
              </a:ext>
            </a:extLst>
          </p:cNvPr>
          <p:cNvSpPr>
            <a:spLocks noGrp="1"/>
          </p:cNvSpPr>
          <p:nvPr>
            <p:ph type="subTitle" idx="1"/>
          </p:nvPr>
        </p:nvSpPr>
        <p:spPr>
          <a:xfrm>
            <a:off x="1524000" y="3602038"/>
            <a:ext cx="9144000" cy="517380"/>
          </a:xfrm>
        </p:spPr>
        <p:txBody>
          <a:bodyPr/>
          <a:lstStyle/>
          <a:p>
            <a:r>
              <a:rPr lang="en-GB" dirty="0"/>
              <a:t>One none or both</a:t>
            </a:r>
          </a:p>
        </p:txBody>
      </p:sp>
      <p:pic>
        <p:nvPicPr>
          <p:cNvPr id="7" name="Picture 6">
            <a:extLst>
              <a:ext uri="{FF2B5EF4-FFF2-40B4-BE49-F238E27FC236}">
                <a16:creationId xmlns:a16="http://schemas.microsoft.com/office/drawing/2014/main" id="{4A35A236-C5A1-93D7-F2E7-686C3B40E9B1}"/>
              </a:ext>
            </a:extLst>
          </p:cNvPr>
          <p:cNvPicPr>
            <a:picLocks noChangeAspect="1"/>
          </p:cNvPicPr>
          <p:nvPr/>
        </p:nvPicPr>
        <p:blipFill>
          <a:blip r:embed="rId2"/>
          <a:stretch>
            <a:fillRect/>
          </a:stretch>
        </p:blipFill>
        <p:spPr>
          <a:xfrm>
            <a:off x="8607332" y="5477524"/>
            <a:ext cx="3400900" cy="1038370"/>
          </a:xfrm>
          <a:prstGeom prst="rect">
            <a:avLst/>
          </a:prstGeom>
        </p:spPr>
      </p:pic>
    </p:spTree>
    <p:extLst>
      <p:ext uri="{BB962C8B-B14F-4D97-AF65-F5344CB8AC3E}">
        <p14:creationId xmlns:p14="http://schemas.microsoft.com/office/powerpoint/2010/main" val="285918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163C29-832E-6B1C-2623-B3EA87BA42E1}"/>
              </a:ext>
            </a:extLst>
          </p:cNvPr>
          <p:cNvPicPr>
            <a:picLocks noChangeAspect="1"/>
          </p:cNvPicPr>
          <p:nvPr/>
        </p:nvPicPr>
        <p:blipFill>
          <a:blip r:embed="rId2"/>
          <a:stretch>
            <a:fillRect/>
          </a:stretch>
        </p:blipFill>
        <p:spPr>
          <a:xfrm>
            <a:off x="788957" y="0"/>
            <a:ext cx="5919536" cy="6858000"/>
          </a:xfrm>
          <a:prstGeom prst="rect">
            <a:avLst/>
          </a:prstGeom>
        </p:spPr>
      </p:pic>
    </p:spTree>
    <p:extLst>
      <p:ext uri="{BB962C8B-B14F-4D97-AF65-F5344CB8AC3E}">
        <p14:creationId xmlns:p14="http://schemas.microsoft.com/office/powerpoint/2010/main" val="264619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238C-BD1C-E8EC-9F82-58197935D570}"/>
              </a:ext>
            </a:extLst>
          </p:cNvPr>
          <p:cNvSpPr>
            <a:spLocks noGrp="1"/>
          </p:cNvSpPr>
          <p:nvPr>
            <p:ph type="title"/>
          </p:nvPr>
        </p:nvSpPr>
        <p:spPr/>
        <p:txBody>
          <a:bodyPr/>
          <a:lstStyle/>
          <a:p>
            <a:r>
              <a:rPr lang="en-GB" dirty="0"/>
              <a:t>Triage review status</a:t>
            </a:r>
          </a:p>
        </p:txBody>
      </p:sp>
      <p:sp>
        <p:nvSpPr>
          <p:cNvPr id="3" name="Content Placeholder 2">
            <a:extLst>
              <a:ext uri="{FF2B5EF4-FFF2-40B4-BE49-F238E27FC236}">
                <a16:creationId xmlns:a16="http://schemas.microsoft.com/office/drawing/2014/main" id="{A27E0782-1ED9-F97C-B230-6B59DF07DEE4}"/>
              </a:ext>
            </a:extLst>
          </p:cNvPr>
          <p:cNvSpPr>
            <a:spLocks noGrp="1"/>
          </p:cNvSpPr>
          <p:nvPr>
            <p:ph idx="1"/>
          </p:nvPr>
        </p:nvSpPr>
        <p:spPr/>
        <p:txBody>
          <a:bodyPr>
            <a:normAutofit fontScale="92500" lnSpcReduction="10000"/>
          </a:bodyPr>
          <a:lstStyle/>
          <a:p>
            <a:r>
              <a:rPr lang="en-GB" dirty="0"/>
              <a:t>New (waiting for triage to review)</a:t>
            </a:r>
          </a:p>
          <a:p>
            <a:r>
              <a:rPr lang="en-GB" dirty="0"/>
              <a:t>Required (Case will appear for reviewers of relevant panel)</a:t>
            </a:r>
          </a:p>
          <a:p>
            <a:r>
              <a:rPr lang="en-GB" dirty="0"/>
              <a:t>Not Required (case will be ready for admin to download and delete)</a:t>
            </a:r>
          </a:p>
          <a:p>
            <a:r>
              <a:rPr lang="en-GB" dirty="0"/>
              <a:t>Possible Duplicate (same as not required but also marks as possible duplicate)</a:t>
            </a:r>
          </a:p>
          <a:p>
            <a:endParaRPr lang="en-GB" dirty="0"/>
          </a:p>
          <a:p>
            <a:r>
              <a:rPr lang="en-GB" dirty="0"/>
              <a:t>Severity</a:t>
            </a:r>
          </a:p>
          <a:p>
            <a:endParaRPr lang="en-GB" dirty="0"/>
          </a:p>
          <a:p>
            <a:r>
              <a:rPr lang="en-GB" dirty="0"/>
              <a:t>Add document (a number of supporting documents can be uploaded, images, pdf, docx etc)</a:t>
            </a:r>
          </a:p>
        </p:txBody>
      </p:sp>
    </p:spTree>
    <p:extLst>
      <p:ext uri="{BB962C8B-B14F-4D97-AF65-F5344CB8AC3E}">
        <p14:creationId xmlns:p14="http://schemas.microsoft.com/office/powerpoint/2010/main" val="385898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2611-EE34-19BB-75C0-AF657457262A}"/>
              </a:ext>
            </a:extLst>
          </p:cNvPr>
          <p:cNvSpPr>
            <a:spLocks noGrp="1"/>
          </p:cNvSpPr>
          <p:nvPr>
            <p:ph type="title"/>
          </p:nvPr>
        </p:nvSpPr>
        <p:spPr/>
        <p:txBody>
          <a:bodyPr/>
          <a:lstStyle/>
          <a:p>
            <a:r>
              <a:rPr lang="en-GB" dirty="0"/>
              <a:t>Triage view when both cases set to required</a:t>
            </a:r>
          </a:p>
        </p:txBody>
      </p:sp>
      <p:pic>
        <p:nvPicPr>
          <p:cNvPr id="5" name="Content Placeholder 4">
            <a:extLst>
              <a:ext uri="{FF2B5EF4-FFF2-40B4-BE49-F238E27FC236}">
                <a16:creationId xmlns:a16="http://schemas.microsoft.com/office/drawing/2014/main" id="{AB2C720C-391D-D4A5-28D1-EB398C78607E}"/>
              </a:ext>
            </a:extLst>
          </p:cNvPr>
          <p:cNvPicPr>
            <a:picLocks noGrp="1" noChangeAspect="1"/>
          </p:cNvPicPr>
          <p:nvPr>
            <p:ph idx="1"/>
          </p:nvPr>
        </p:nvPicPr>
        <p:blipFill>
          <a:blip r:embed="rId2"/>
          <a:stretch>
            <a:fillRect/>
          </a:stretch>
        </p:blipFill>
        <p:spPr>
          <a:xfrm>
            <a:off x="838199" y="1899885"/>
            <a:ext cx="10094879" cy="2370457"/>
          </a:xfrm>
        </p:spPr>
      </p:pic>
      <p:sp>
        <p:nvSpPr>
          <p:cNvPr id="6" name="Arrow: Down 5">
            <a:extLst>
              <a:ext uri="{FF2B5EF4-FFF2-40B4-BE49-F238E27FC236}">
                <a16:creationId xmlns:a16="http://schemas.microsoft.com/office/drawing/2014/main" id="{FE849C1E-B54A-A9B0-EBDE-C329DFA12099}"/>
              </a:ext>
            </a:extLst>
          </p:cNvPr>
          <p:cNvSpPr/>
          <p:nvPr/>
        </p:nvSpPr>
        <p:spPr>
          <a:xfrm rot="18913350">
            <a:off x="518473" y="2967734"/>
            <a:ext cx="235670" cy="697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07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9D3C-F4EB-7092-8D64-A7473D6F35C2}"/>
              </a:ext>
            </a:extLst>
          </p:cNvPr>
          <p:cNvSpPr>
            <a:spLocks noGrp="1"/>
          </p:cNvSpPr>
          <p:nvPr>
            <p:ph type="title"/>
          </p:nvPr>
        </p:nvSpPr>
        <p:spPr/>
        <p:txBody>
          <a:bodyPr/>
          <a:lstStyle/>
          <a:p>
            <a:r>
              <a:rPr lang="en-GB" dirty="0"/>
              <a:t>Reviewer logged in</a:t>
            </a:r>
          </a:p>
        </p:txBody>
      </p:sp>
      <p:sp>
        <p:nvSpPr>
          <p:cNvPr id="3" name="Content Placeholder 2">
            <a:extLst>
              <a:ext uri="{FF2B5EF4-FFF2-40B4-BE49-F238E27FC236}">
                <a16:creationId xmlns:a16="http://schemas.microsoft.com/office/drawing/2014/main" id="{6044F2C6-2E72-8A9E-DB7D-0D8B35B6B284}"/>
              </a:ext>
            </a:extLst>
          </p:cNvPr>
          <p:cNvSpPr>
            <a:spLocks noGrp="1"/>
          </p:cNvSpPr>
          <p:nvPr>
            <p:ph idx="1"/>
          </p:nvPr>
        </p:nvSpPr>
        <p:spPr/>
        <p:txBody>
          <a:bodyPr/>
          <a:lstStyle/>
          <a:p>
            <a:r>
              <a:rPr lang="en-GB" dirty="0"/>
              <a:t>This reviewer in on panels for East Sussex and Kent (2 centres)</a:t>
            </a:r>
          </a:p>
          <a:p>
            <a:r>
              <a:rPr lang="en-GB" dirty="0"/>
              <a:t>2 cases currently requiring review</a:t>
            </a:r>
          </a:p>
          <a:p>
            <a:endParaRPr lang="en-GB" dirty="0"/>
          </a:p>
        </p:txBody>
      </p:sp>
      <p:pic>
        <p:nvPicPr>
          <p:cNvPr id="5" name="Picture 4">
            <a:extLst>
              <a:ext uri="{FF2B5EF4-FFF2-40B4-BE49-F238E27FC236}">
                <a16:creationId xmlns:a16="http://schemas.microsoft.com/office/drawing/2014/main" id="{D3A50339-D513-93D4-7739-201DCB3B4E7D}"/>
              </a:ext>
            </a:extLst>
          </p:cNvPr>
          <p:cNvPicPr>
            <a:picLocks noChangeAspect="1"/>
          </p:cNvPicPr>
          <p:nvPr/>
        </p:nvPicPr>
        <p:blipFill>
          <a:blip r:embed="rId2"/>
          <a:stretch>
            <a:fillRect/>
          </a:stretch>
        </p:blipFill>
        <p:spPr>
          <a:xfrm>
            <a:off x="838200" y="3051687"/>
            <a:ext cx="9326277" cy="2753109"/>
          </a:xfrm>
          <a:prstGeom prst="rect">
            <a:avLst/>
          </a:prstGeom>
        </p:spPr>
      </p:pic>
      <p:sp>
        <p:nvSpPr>
          <p:cNvPr id="6" name="Arrow: Down 5">
            <a:extLst>
              <a:ext uri="{FF2B5EF4-FFF2-40B4-BE49-F238E27FC236}">
                <a16:creationId xmlns:a16="http://schemas.microsoft.com/office/drawing/2014/main" id="{1F4696ED-22A8-69C2-B351-4D91704463E9}"/>
              </a:ext>
            </a:extLst>
          </p:cNvPr>
          <p:cNvSpPr/>
          <p:nvPr/>
        </p:nvSpPr>
        <p:spPr>
          <a:xfrm rot="18913350">
            <a:off x="546754" y="3542769"/>
            <a:ext cx="235670" cy="697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43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Reviewer logged in</a:t>
            </a:r>
          </a:p>
        </p:txBody>
      </p:sp>
      <p:pic>
        <p:nvPicPr>
          <p:cNvPr id="5" name="Content Placeholder 4">
            <a:extLst>
              <a:ext uri="{FF2B5EF4-FFF2-40B4-BE49-F238E27FC236}">
                <a16:creationId xmlns:a16="http://schemas.microsoft.com/office/drawing/2014/main" id="{435EB0FC-BCF5-6955-2503-E6E2EC7BBEAE}"/>
              </a:ext>
            </a:extLst>
          </p:cNvPr>
          <p:cNvPicPr>
            <a:picLocks noGrp="1" noChangeAspect="1"/>
          </p:cNvPicPr>
          <p:nvPr>
            <p:ph idx="1"/>
          </p:nvPr>
        </p:nvPicPr>
        <p:blipFill>
          <a:blip r:embed="rId2"/>
          <a:stretch>
            <a:fillRect/>
          </a:stretch>
        </p:blipFill>
        <p:spPr>
          <a:xfrm>
            <a:off x="913615" y="1930248"/>
            <a:ext cx="5953956" cy="1086002"/>
          </a:xfrm>
        </p:spPr>
      </p:pic>
      <p:pic>
        <p:nvPicPr>
          <p:cNvPr id="7" name="Picture 6">
            <a:extLst>
              <a:ext uri="{FF2B5EF4-FFF2-40B4-BE49-F238E27FC236}">
                <a16:creationId xmlns:a16="http://schemas.microsoft.com/office/drawing/2014/main" id="{7CF21358-D32F-24FF-5CBB-20039CC6B76E}"/>
              </a:ext>
            </a:extLst>
          </p:cNvPr>
          <p:cNvPicPr>
            <a:picLocks noChangeAspect="1"/>
          </p:cNvPicPr>
          <p:nvPr/>
        </p:nvPicPr>
        <p:blipFill>
          <a:blip r:embed="rId3"/>
          <a:stretch>
            <a:fillRect/>
          </a:stretch>
        </p:blipFill>
        <p:spPr>
          <a:xfrm>
            <a:off x="762962" y="3721587"/>
            <a:ext cx="9440592" cy="2638793"/>
          </a:xfrm>
          <a:prstGeom prst="rect">
            <a:avLst/>
          </a:prstGeom>
        </p:spPr>
      </p:pic>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2836482" cy="646331"/>
          </a:xfrm>
          <a:prstGeom prst="rect">
            <a:avLst/>
          </a:prstGeom>
          <a:noFill/>
        </p:spPr>
        <p:txBody>
          <a:bodyPr wrap="none" rtlCol="0">
            <a:spAutoFit/>
          </a:bodyPr>
          <a:lstStyle/>
          <a:p>
            <a:r>
              <a:rPr lang="en-GB" dirty="0"/>
              <a:t>Drop down list for each case</a:t>
            </a:r>
          </a:p>
          <a:p>
            <a:endParaRPr lang="en-GB" dirty="0"/>
          </a:p>
        </p:txBody>
      </p:sp>
      <p:sp>
        <p:nvSpPr>
          <p:cNvPr id="9" name="TextBox 8">
            <a:extLst>
              <a:ext uri="{FF2B5EF4-FFF2-40B4-BE49-F238E27FC236}">
                <a16:creationId xmlns:a16="http://schemas.microsoft.com/office/drawing/2014/main" id="{61D7A199-3000-7D69-D499-E242125ED444}"/>
              </a:ext>
            </a:extLst>
          </p:cNvPr>
          <p:cNvSpPr txBox="1"/>
          <p:nvPr/>
        </p:nvSpPr>
        <p:spPr>
          <a:xfrm>
            <a:off x="838200" y="3195420"/>
            <a:ext cx="3168303" cy="646331"/>
          </a:xfrm>
          <a:prstGeom prst="rect">
            <a:avLst/>
          </a:prstGeom>
          <a:noFill/>
        </p:spPr>
        <p:txBody>
          <a:bodyPr wrap="none" rtlCol="0">
            <a:spAutoFit/>
          </a:bodyPr>
          <a:lstStyle/>
          <a:p>
            <a:r>
              <a:rPr lang="en-GB" dirty="0"/>
              <a:t>Cas details and triage selections</a:t>
            </a:r>
          </a:p>
          <a:p>
            <a:endParaRPr lang="en-GB" dirty="0"/>
          </a:p>
        </p:txBody>
      </p:sp>
    </p:spTree>
    <p:extLst>
      <p:ext uri="{BB962C8B-B14F-4D97-AF65-F5344CB8AC3E}">
        <p14:creationId xmlns:p14="http://schemas.microsoft.com/office/powerpoint/2010/main" val="308044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Reviewer logged in</a:t>
            </a:r>
          </a:p>
        </p:txBody>
      </p:sp>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4670317" cy="646331"/>
          </a:xfrm>
          <a:prstGeom prst="rect">
            <a:avLst/>
          </a:prstGeom>
          <a:noFill/>
        </p:spPr>
        <p:txBody>
          <a:bodyPr wrap="none" rtlCol="0">
            <a:spAutoFit/>
          </a:bodyPr>
          <a:lstStyle/>
          <a:p>
            <a:r>
              <a:rPr lang="en-GB" dirty="0"/>
              <a:t>Agree, disagree, unable to assess and add notes</a:t>
            </a:r>
          </a:p>
          <a:p>
            <a:endParaRPr lang="en-GB" dirty="0"/>
          </a:p>
        </p:txBody>
      </p:sp>
      <p:pic>
        <p:nvPicPr>
          <p:cNvPr id="12" name="Picture 11">
            <a:extLst>
              <a:ext uri="{FF2B5EF4-FFF2-40B4-BE49-F238E27FC236}">
                <a16:creationId xmlns:a16="http://schemas.microsoft.com/office/drawing/2014/main" id="{5F3270D3-B749-0CEC-1768-B3D56071184E}"/>
              </a:ext>
            </a:extLst>
          </p:cNvPr>
          <p:cNvPicPr>
            <a:picLocks noChangeAspect="1"/>
          </p:cNvPicPr>
          <p:nvPr/>
        </p:nvPicPr>
        <p:blipFill>
          <a:blip r:embed="rId2"/>
          <a:stretch>
            <a:fillRect/>
          </a:stretch>
        </p:blipFill>
        <p:spPr>
          <a:xfrm>
            <a:off x="838200" y="2013853"/>
            <a:ext cx="7235732" cy="4383745"/>
          </a:xfrm>
          <a:prstGeom prst="rect">
            <a:avLst/>
          </a:prstGeom>
        </p:spPr>
      </p:pic>
    </p:spTree>
    <p:extLst>
      <p:ext uri="{BB962C8B-B14F-4D97-AF65-F5344CB8AC3E}">
        <p14:creationId xmlns:p14="http://schemas.microsoft.com/office/powerpoint/2010/main" val="45687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Reviewer logged in</a:t>
            </a:r>
          </a:p>
        </p:txBody>
      </p:sp>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7142981" cy="646331"/>
          </a:xfrm>
          <a:prstGeom prst="rect">
            <a:avLst/>
          </a:prstGeom>
          <a:noFill/>
        </p:spPr>
        <p:txBody>
          <a:bodyPr wrap="none" rtlCol="0">
            <a:spAutoFit/>
          </a:bodyPr>
          <a:lstStyle/>
          <a:p>
            <a:r>
              <a:rPr lang="en-GB" dirty="0"/>
              <a:t>Reviewer sets their opinion as to whether include or exclude from analysis</a:t>
            </a:r>
          </a:p>
          <a:p>
            <a:endParaRPr lang="en-GB" dirty="0"/>
          </a:p>
        </p:txBody>
      </p:sp>
      <p:pic>
        <p:nvPicPr>
          <p:cNvPr id="4" name="Picture 3">
            <a:extLst>
              <a:ext uri="{FF2B5EF4-FFF2-40B4-BE49-F238E27FC236}">
                <a16:creationId xmlns:a16="http://schemas.microsoft.com/office/drawing/2014/main" id="{9070686E-543C-00A8-5E28-39C7ECEC2280}"/>
              </a:ext>
            </a:extLst>
          </p:cNvPr>
          <p:cNvPicPr>
            <a:picLocks noChangeAspect="1"/>
          </p:cNvPicPr>
          <p:nvPr/>
        </p:nvPicPr>
        <p:blipFill>
          <a:blip r:embed="rId2"/>
          <a:stretch>
            <a:fillRect/>
          </a:stretch>
        </p:blipFill>
        <p:spPr>
          <a:xfrm>
            <a:off x="838200" y="1892075"/>
            <a:ext cx="9354856" cy="3677163"/>
          </a:xfrm>
          <a:prstGeom prst="rect">
            <a:avLst/>
          </a:prstGeom>
        </p:spPr>
      </p:pic>
    </p:spTree>
    <p:extLst>
      <p:ext uri="{BB962C8B-B14F-4D97-AF65-F5344CB8AC3E}">
        <p14:creationId xmlns:p14="http://schemas.microsoft.com/office/powerpoint/2010/main" val="240278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Reviewer logged in</a:t>
            </a:r>
          </a:p>
        </p:txBody>
      </p:sp>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10408747" cy="646331"/>
          </a:xfrm>
          <a:prstGeom prst="rect">
            <a:avLst/>
          </a:prstGeom>
          <a:noFill/>
        </p:spPr>
        <p:txBody>
          <a:bodyPr wrap="none" rtlCol="0">
            <a:spAutoFit/>
          </a:bodyPr>
          <a:lstStyle/>
          <a:p>
            <a:r>
              <a:rPr lang="en-GB" dirty="0"/>
              <a:t>After the case is reviewed and saved we now have one case this reviewer has reviewed and one they have not</a:t>
            </a:r>
          </a:p>
          <a:p>
            <a:endParaRPr lang="en-GB" dirty="0"/>
          </a:p>
        </p:txBody>
      </p:sp>
      <p:pic>
        <p:nvPicPr>
          <p:cNvPr id="5" name="Picture 4">
            <a:extLst>
              <a:ext uri="{FF2B5EF4-FFF2-40B4-BE49-F238E27FC236}">
                <a16:creationId xmlns:a16="http://schemas.microsoft.com/office/drawing/2014/main" id="{741BCC25-5417-6539-749E-A3A268631E23}"/>
              </a:ext>
            </a:extLst>
          </p:cNvPr>
          <p:cNvPicPr>
            <a:picLocks noChangeAspect="1"/>
          </p:cNvPicPr>
          <p:nvPr/>
        </p:nvPicPr>
        <p:blipFill>
          <a:blip r:embed="rId2"/>
          <a:stretch>
            <a:fillRect/>
          </a:stretch>
        </p:blipFill>
        <p:spPr>
          <a:xfrm>
            <a:off x="838200" y="1935742"/>
            <a:ext cx="9335803" cy="1514686"/>
          </a:xfrm>
          <a:prstGeom prst="rect">
            <a:avLst/>
          </a:prstGeom>
        </p:spPr>
      </p:pic>
    </p:spTree>
    <p:extLst>
      <p:ext uri="{BB962C8B-B14F-4D97-AF65-F5344CB8AC3E}">
        <p14:creationId xmlns:p14="http://schemas.microsoft.com/office/powerpoint/2010/main" val="23325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2</a:t>
            </a:r>
            <a:r>
              <a:rPr lang="en-GB" baseline="30000" dirty="0"/>
              <a:t>nd</a:t>
            </a:r>
            <a:r>
              <a:rPr lang="en-GB" dirty="0"/>
              <a:t> Reviewer logged in</a:t>
            </a:r>
          </a:p>
        </p:txBody>
      </p:sp>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10059357" cy="646331"/>
          </a:xfrm>
          <a:prstGeom prst="rect">
            <a:avLst/>
          </a:prstGeom>
          <a:noFill/>
        </p:spPr>
        <p:txBody>
          <a:bodyPr wrap="none" rtlCol="0">
            <a:spAutoFit/>
          </a:bodyPr>
          <a:lstStyle/>
          <a:p>
            <a:r>
              <a:rPr lang="en-GB" dirty="0"/>
              <a:t>This reviewer sees the same as the other reviewer except now has access to previous reviewer’s selections</a:t>
            </a:r>
          </a:p>
          <a:p>
            <a:endParaRPr lang="en-GB" dirty="0"/>
          </a:p>
        </p:txBody>
      </p:sp>
      <p:pic>
        <p:nvPicPr>
          <p:cNvPr id="4" name="Picture 3">
            <a:extLst>
              <a:ext uri="{FF2B5EF4-FFF2-40B4-BE49-F238E27FC236}">
                <a16:creationId xmlns:a16="http://schemas.microsoft.com/office/drawing/2014/main" id="{AEDC14EF-D9BC-BFDB-F896-22F01FD9A4D3}"/>
              </a:ext>
            </a:extLst>
          </p:cNvPr>
          <p:cNvPicPr>
            <a:picLocks noChangeAspect="1"/>
          </p:cNvPicPr>
          <p:nvPr/>
        </p:nvPicPr>
        <p:blipFill>
          <a:blip r:embed="rId2"/>
          <a:stretch>
            <a:fillRect/>
          </a:stretch>
        </p:blipFill>
        <p:spPr>
          <a:xfrm>
            <a:off x="835058" y="1856725"/>
            <a:ext cx="7560608" cy="4636150"/>
          </a:xfrm>
          <a:prstGeom prst="rect">
            <a:avLst/>
          </a:prstGeom>
        </p:spPr>
      </p:pic>
    </p:spTree>
    <p:extLst>
      <p:ext uri="{BB962C8B-B14F-4D97-AF65-F5344CB8AC3E}">
        <p14:creationId xmlns:p14="http://schemas.microsoft.com/office/powerpoint/2010/main" val="135438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35C8-16EE-8D29-3FE0-5980A353F5EB}"/>
              </a:ext>
            </a:extLst>
          </p:cNvPr>
          <p:cNvSpPr>
            <a:spLocks noGrp="1"/>
          </p:cNvSpPr>
          <p:nvPr>
            <p:ph type="title"/>
          </p:nvPr>
        </p:nvSpPr>
        <p:spPr/>
        <p:txBody>
          <a:bodyPr/>
          <a:lstStyle/>
          <a:p>
            <a:r>
              <a:rPr lang="en-GB" dirty="0"/>
              <a:t>2</a:t>
            </a:r>
            <a:r>
              <a:rPr lang="en-GB" baseline="30000" dirty="0"/>
              <a:t>nd</a:t>
            </a:r>
            <a:r>
              <a:rPr lang="en-GB" dirty="0"/>
              <a:t> Reviewer logged in</a:t>
            </a:r>
            <a:r>
              <a:rPr lang="en-GB" sz="2800" dirty="0"/>
              <a:t>(example is also moderator)</a:t>
            </a:r>
          </a:p>
        </p:txBody>
      </p:sp>
      <p:sp>
        <p:nvSpPr>
          <p:cNvPr id="8" name="TextBox 7">
            <a:extLst>
              <a:ext uri="{FF2B5EF4-FFF2-40B4-BE49-F238E27FC236}">
                <a16:creationId xmlns:a16="http://schemas.microsoft.com/office/drawing/2014/main" id="{88DD3108-6342-C304-40B8-972D8435E60A}"/>
              </a:ext>
            </a:extLst>
          </p:cNvPr>
          <p:cNvSpPr txBox="1"/>
          <p:nvPr/>
        </p:nvSpPr>
        <p:spPr>
          <a:xfrm>
            <a:off x="838200" y="1367522"/>
            <a:ext cx="6646820" cy="369332"/>
          </a:xfrm>
          <a:prstGeom prst="rect">
            <a:avLst/>
          </a:prstGeom>
          <a:noFill/>
        </p:spPr>
        <p:txBody>
          <a:bodyPr wrap="none" rtlCol="0">
            <a:spAutoFit/>
          </a:bodyPr>
          <a:lstStyle/>
          <a:p>
            <a:r>
              <a:rPr lang="en-GB" dirty="0"/>
              <a:t>When all reviewers have reviewed a case it moves into “Moderation”</a:t>
            </a:r>
          </a:p>
        </p:txBody>
      </p:sp>
      <p:pic>
        <p:nvPicPr>
          <p:cNvPr id="5" name="Picture 4">
            <a:extLst>
              <a:ext uri="{FF2B5EF4-FFF2-40B4-BE49-F238E27FC236}">
                <a16:creationId xmlns:a16="http://schemas.microsoft.com/office/drawing/2014/main" id="{09B79652-D8DC-5D6E-3B6C-354B30D18767}"/>
              </a:ext>
            </a:extLst>
          </p:cNvPr>
          <p:cNvPicPr>
            <a:picLocks noChangeAspect="1"/>
          </p:cNvPicPr>
          <p:nvPr/>
        </p:nvPicPr>
        <p:blipFill>
          <a:blip r:embed="rId2"/>
          <a:stretch>
            <a:fillRect/>
          </a:stretch>
        </p:blipFill>
        <p:spPr>
          <a:xfrm>
            <a:off x="838200" y="2013853"/>
            <a:ext cx="9345329" cy="2210108"/>
          </a:xfrm>
          <a:prstGeom prst="rect">
            <a:avLst/>
          </a:prstGeom>
        </p:spPr>
      </p:pic>
      <p:sp>
        <p:nvSpPr>
          <p:cNvPr id="6" name="Arrow: Down 5">
            <a:extLst>
              <a:ext uri="{FF2B5EF4-FFF2-40B4-BE49-F238E27FC236}">
                <a16:creationId xmlns:a16="http://schemas.microsoft.com/office/drawing/2014/main" id="{61271DF7-5F9D-7E7D-0597-9F3AC2758CF3}"/>
              </a:ext>
            </a:extLst>
          </p:cNvPr>
          <p:cNvSpPr/>
          <p:nvPr/>
        </p:nvSpPr>
        <p:spPr>
          <a:xfrm rot="18913350">
            <a:off x="546753" y="3080209"/>
            <a:ext cx="235670" cy="697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0E88559-D50B-F887-7D4D-5259592E227E}"/>
              </a:ext>
            </a:extLst>
          </p:cNvPr>
          <p:cNvSpPr txBox="1"/>
          <p:nvPr/>
        </p:nvSpPr>
        <p:spPr>
          <a:xfrm>
            <a:off x="838200" y="4474816"/>
            <a:ext cx="10781145" cy="646331"/>
          </a:xfrm>
          <a:prstGeom prst="rect">
            <a:avLst/>
          </a:prstGeom>
          <a:noFill/>
        </p:spPr>
        <p:txBody>
          <a:bodyPr wrap="square" rtlCol="0">
            <a:spAutoFit/>
          </a:bodyPr>
          <a:lstStyle/>
          <a:p>
            <a:r>
              <a:rPr lang="en-GB" dirty="0"/>
              <a:t>If all reviewers agreed on </a:t>
            </a:r>
            <a:r>
              <a:rPr lang="en-GB" dirty="0" err="1"/>
              <a:t>icd</a:t>
            </a:r>
            <a:r>
              <a:rPr lang="en-GB" dirty="0"/>
              <a:t> codes for all observations of a case, and analysis, then it may automatically be moderated.</a:t>
            </a:r>
          </a:p>
        </p:txBody>
      </p:sp>
      <p:sp>
        <p:nvSpPr>
          <p:cNvPr id="9" name="Arrow: Down 8">
            <a:extLst>
              <a:ext uri="{FF2B5EF4-FFF2-40B4-BE49-F238E27FC236}">
                <a16:creationId xmlns:a16="http://schemas.microsoft.com/office/drawing/2014/main" id="{F154401E-EB4D-41C4-826B-6E47939DDCAC}"/>
              </a:ext>
            </a:extLst>
          </p:cNvPr>
          <p:cNvSpPr/>
          <p:nvPr/>
        </p:nvSpPr>
        <p:spPr>
          <a:xfrm rot="6473760">
            <a:off x="8719212" y="3487063"/>
            <a:ext cx="235670" cy="13582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5009802-5DAD-68BE-B068-72F51CF3DDC4}"/>
              </a:ext>
            </a:extLst>
          </p:cNvPr>
          <p:cNvSpPr txBox="1"/>
          <p:nvPr/>
        </p:nvSpPr>
        <p:spPr>
          <a:xfrm>
            <a:off x="838200" y="5220344"/>
            <a:ext cx="10781145" cy="646331"/>
          </a:xfrm>
          <a:prstGeom prst="rect">
            <a:avLst/>
          </a:prstGeom>
          <a:noFill/>
        </p:spPr>
        <p:txBody>
          <a:bodyPr wrap="square" rtlCol="0">
            <a:spAutoFit/>
          </a:bodyPr>
          <a:lstStyle/>
          <a:p>
            <a:r>
              <a:rPr lang="en-GB" dirty="0"/>
              <a:t>In this example we need to manually moderate. Get a teams or zoom call going with all reviewers and the moderator will share their screen</a:t>
            </a:r>
          </a:p>
        </p:txBody>
      </p:sp>
    </p:spTree>
    <p:extLst>
      <p:ext uri="{BB962C8B-B14F-4D97-AF65-F5344CB8AC3E}">
        <p14:creationId xmlns:p14="http://schemas.microsoft.com/office/powerpoint/2010/main" val="388052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A754-5180-7AE7-BE35-2127D674970C}"/>
              </a:ext>
            </a:extLst>
          </p:cNvPr>
          <p:cNvSpPr>
            <a:spLocks noGrp="1"/>
          </p:cNvSpPr>
          <p:nvPr>
            <p:ph type="title"/>
          </p:nvPr>
        </p:nvSpPr>
        <p:spPr/>
        <p:txBody>
          <a:bodyPr/>
          <a:lstStyle/>
          <a:p>
            <a:r>
              <a:rPr lang="en-GB" dirty="0"/>
              <a:t>Institution wide or centres?</a:t>
            </a:r>
          </a:p>
        </p:txBody>
      </p:sp>
      <p:sp>
        <p:nvSpPr>
          <p:cNvPr id="3" name="Content Placeholder 2">
            <a:extLst>
              <a:ext uri="{FF2B5EF4-FFF2-40B4-BE49-F238E27FC236}">
                <a16:creationId xmlns:a16="http://schemas.microsoft.com/office/drawing/2014/main" id="{FE9D7BEB-FF3D-0397-801B-D75C6BD1F74A}"/>
              </a:ext>
            </a:extLst>
          </p:cNvPr>
          <p:cNvSpPr>
            <a:spLocks noGrp="1"/>
          </p:cNvSpPr>
          <p:nvPr>
            <p:ph idx="1"/>
          </p:nvPr>
        </p:nvSpPr>
        <p:spPr>
          <a:xfrm>
            <a:off x="838200" y="2225964"/>
            <a:ext cx="10515600" cy="3950999"/>
          </a:xfrm>
        </p:spPr>
        <p:txBody>
          <a:bodyPr>
            <a:normAutofit/>
          </a:bodyPr>
          <a:lstStyle/>
          <a:p>
            <a:r>
              <a:rPr lang="en-GB" dirty="0"/>
              <a:t>Institution (Code)</a:t>
            </a:r>
          </a:p>
          <a:p>
            <a:endParaRPr lang="en-GB" dirty="0"/>
          </a:p>
          <a:p>
            <a:r>
              <a:rPr lang="en-GB" dirty="0"/>
              <a:t>Institution (Code)</a:t>
            </a:r>
          </a:p>
          <a:p>
            <a:pPr lvl="1"/>
            <a:r>
              <a:rPr lang="en-GB" dirty="0"/>
              <a:t>Centre 1 (East Sussex)</a:t>
            </a:r>
          </a:p>
          <a:p>
            <a:pPr lvl="1"/>
            <a:r>
              <a:rPr lang="en-GB" dirty="0"/>
              <a:t>Centre 2 (Kent)</a:t>
            </a:r>
          </a:p>
          <a:p>
            <a:pPr lvl="1"/>
            <a:r>
              <a:rPr lang="en-GB" dirty="0"/>
              <a:t>Centre 3 (West Sussex)</a:t>
            </a:r>
          </a:p>
          <a:p>
            <a:pPr lvl="1"/>
            <a:endParaRPr lang="en-GB" dirty="0"/>
          </a:p>
          <a:p>
            <a:endParaRPr lang="en-GB" dirty="0"/>
          </a:p>
        </p:txBody>
      </p:sp>
      <p:sp>
        <p:nvSpPr>
          <p:cNvPr id="6" name="Content Placeholder 2">
            <a:extLst>
              <a:ext uri="{FF2B5EF4-FFF2-40B4-BE49-F238E27FC236}">
                <a16:creationId xmlns:a16="http://schemas.microsoft.com/office/drawing/2014/main" id="{7C6AD3A9-E8B6-B55C-9C91-6630F62B51EB}"/>
              </a:ext>
            </a:extLst>
          </p:cNvPr>
          <p:cNvSpPr txBox="1">
            <a:spLocks/>
          </p:cNvSpPr>
          <p:nvPr/>
        </p:nvSpPr>
        <p:spPr>
          <a:xfrm>
            <a:off x="916709" y="1528619"/>
            <a:ext cx="10515600" cy="549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Centres may be known by another name, it’s abstract. It’s grouping.</a:t>
            </a:r>
          </a:p>
          <a:p>
            <a:endParaRPr lang="en-GB" dirty="0"/>
          </a:p>
        </p:txBody>
      </p:sp>
    </p:spTree>
    <p:extLst>
      <p:ext uri="{BB962C8B-B14F-4D97-AF65-F5344CB8AC3E}">
        <p14:creationId xmlns:p14="http://schemas.microsoft.com/office/powerpoint/2010/main" val="129098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DC1F-87FF-6B35-DC53-2376DED4C818}"/>
              </a:ext>
            </a:extLst>
          </p:cNvPr>
          <p:cNvSpPr>
            <a:spLocks noGrp="1"/>
          </p:cNvSpPr>
          <p:nvPr>
            <p:ph type="title"/>
          </p:nvPr>
        </p:nvSpPr>
        <p:spPr/>
        <p:txBody>
          <a:bodyPr/>
          <a:lstStyle/>
          <a:p>
            <a:r>
              <a:rPr lang="en-GB" dirty="0"/>
              <a:t>Logged in as Moderator</a:t>
            </a:r>
            <a:r>
              <a:rPr lang="en-GB" sz="2800" dirty="0"/>
              <a:t>(who also reviewer 2 in this example)</a:t>
            </a:r>
          </a:p>
        </p:txBody>
      </p:sp>
      <p:sp>
        <p:nvSpPr>
          <p:cNvPr id="3" name="Content Placeholder 2">
            <a:extLst>
              <a:ext uri="{FF2B5EF4-FFF2-40B4-BE49-F238E27FC236}">
                <a16:creationId xmlns:a16="http://schemas.microsoft.com/office/drawing/2014/main" id="{7A7BF8F9-2E59-6BA9-8DF4-797324115AFC}"/>
              </a:ext>
            </a:extLst>
          </p:cNvPr>
          <p:cNvSpPr>
            <a:spLocks noGrp="1"/>
          </p:cNvSpPr>
          <p:nvPr>
            <p:ph idx="1"/>
          </p:nvPr>
        </p:nvSpPr>
        <p:spPr/>
        <p:txBody>
          <a:bodyPr/>
          <a:lstStyle/>
          <a:p>
            <a:r>
              <a:rPr lang="en-GB" dirty="0"/>
              <a:t>For each case, moderate all observations, confirm </a:t>
            </a:r>
            <a:r>
              <a:rPr lang="en-GB" dirty="0" err="1"/>
              <a:t>icd</a:t>
            </a:r>
            <a:r>
              <a:rPr lang="en-GB" dirty="0"/>
              <a:t> code (this may or may not have been the code original selected by the app user or the code changed by the reviewers) </a:t>
            </a:r>
          </a:p>
          <a:p>
            <a:r>
              <a:rPr lang="en-GB" dirty="0"/>
              <a:t>The </a:t>
            </a:r>
            <a:r>
              <a:rPr lang="en-GB" dirty="0" err="1"/>
              <a:t>icd</a:t>
            </a:r>
            <a:r>
              <a:rPr lang="en-GB" dirty="0"/>
              <a:t> code dropdown has a smart search feature, just start typing the code or words from the short description.</a:t>
            </a:r>
          </a:p>
          <a:p>
            <a:r>
              <a:rPr lang="en-GB" dirty="0"/>
              <a:t>After all observations moderated for a case, provide final analysis review and add any notes then save. This will complete the panel review process for the case and the institution admin can download the final data and delete from the online system.</a:t>
            </a:r>
          </a:p>
          <a:p>
            <a:endParaRPr lang="en-GB" dirty="0"/>
          </a:p>
        </p:txBody>
      </p:sp>
    </p:spTree>
    <p:extLst>
      <p:ext uri="{BB962C8B-B14F-4D97-AF65-F5344CB8AC3E}">
        <p14:creationId xmlns:p14="http://schemas.microsoft.com/office/powerpoint/2010/main" val="209375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474386-29A3-B947-206B-C11512E1FAAE}"/>
              </a:ext>
            </a:extLst>
          </p:cNvPr>
          <p:cNvPicPr>
            <a:picLocks noChangeAspect="1"/>
          </p:cNvPicPr>
          <p:nvPr/>
        </p:nvPicPr>
        <p:blipFill>
          <a:blip r:embed="rId2"/>
          <a:stretch>
            <a:fillRect/>
          </a:stretch>
        </p:blipFill>
        <p:spPr>
          <a:xfrm>
            <a:off x="906681" y="13811"/>
            <a:ext cx="9307224" cy="6830378"/>
          </a:xfrm>
          <a:prstGeom prst="rect">
            <a:avLst/>
          </a:prstGeom>
        </p:spPr>
      </p:pic>
      <p:sp>
        <p:nvSpPr>
          <p:cNvPr id="6" name="Arrow: Down 5">
            <a:extLst>
              <a:ext uri="{FF2B5EF4-FFF2-40B4-BE49-F238E27FC236}">
                <a16:creationId xmlns:a16="http://schemas.microsoft.com/office/drawing/2014/main" id="{3AECC763-15D7-635A-1BC1-6643E36155EA}"/>
              </a:ext>
            </a:extLst>
          </p:cNvPr>
          <p:cNvSpPr/>
          <p:nvPr/>
        </p:nvSpPr>
        <p:spPr>
          <a:xfrm rot="2745212">
            <a:off x="4604948" y="4346422"/>
            <a:ext cx="442539" cy="13605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CC340D1-F535-E4E2-4CF1-5BE1B9FDF68C}"/>
              </a:ext>
            </a:extLst>
          </p:cNvPr>
          <p:cNvSpPr txBox="1"/>
          <p:nvPr/>
        </p:nvSpPr>
        <p:spPr>
          <a:xfrm>
            <a:off x="5380209" y="4571999"/>
            <a:ext cx="4804457" cy="369332"/>
          </a:xfrm>
          <a:prstGeom prst="rect">
            <a:avLst/>
          </a:prstGeom>
          <a:noFill/>
        </p:spPr>
        <p:txBody>
          <a:bodyPr wrap="none" rtlCol="0">
            <a:spAutoFit/>
          </a:bodyPr>
          <a:lstStyle/>
          <a:p>
            <a:r>
              <a:rPr lang="en-GB" dirty="0">
                <a:solidFill>
                  <a:srgbClr val="FF0000"/>
                </a:solidFill>
                <a:highlight>
                  <a:srgbClr val="FFFF00"/>
                </a:highlight>
              </a:rPr>
              <a:t>Type any part of </a:t>
            </a:r>
            <a:r>
              <a:rPr lang="en-GB" dirty="0" err="1">
                <a:solidFill>
                  <a:srgbClr val="FF0000"/>
                </a:solidFill>
                <a:highlight>
                  <a:srgbClr val="FFFF00"/>
                </a:highlight>
              </a:rPr>
              <a:t>icd</a:t>
            </a:r>
            <a:r>
              <a:rPr lang="en-GB" dirty="0">
                <a:solidFill>
                  <a:srgbClr val="FF0000"/>
                </a:solidFill>
                <a:highlight>
                  <a:srgbClr val="FFFF00"/>
                </a:highlight>
              </a:rPr>
              <a:t> code or the short description</a:t>
            </a:r>
          </a:p>
        </p:txBody>
      </p:sp>
    </p:spTree>
    <p:extLst>
      <p:ext uri="{BB962C8B-B14F-4D97-AF65-F5344CB8AC3E}">
        <p14:creationId xmlns:p14="http://schemas.microsoft.com/office/powerpoint/2010/main" val="78457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BB93-7A3E-B45A-3D2F-F32AAA404262}"/>
              </a:ext>
            </a:extLst>
          </p:cNvPr>
          <p:cNvSpPr>
            <a:spLocks noGrp="1"/>
          </p:cNvSpPr>
          <p:nvPr>
            <p:ph type="title"/>
          </p:nvPr>
        </p:nvSpPr>
        <p:spPr/>
        <p:txBody>
          <a:bodyPr/>
          <a:lstStyle/>
          <a:p>
            <a:r>
              <a:rPr lang="en-GB" dirty="0"/>
              <a:t>Finalise whether to be included in analysis</a:t>
            </a:r>
          </a:p>
        </p:txBody>
      </p:sp>
      <p:pic>
        <p:nvPicPr>
          <p:cNvPr id="5" name="Content Placeholder 4">
            <a:extLst>
              <a:ext uri="{FF2B5EF4-FFF2-40B4-BE49-F238E27FC236}">
                <a16:creationId xmlns:a16="http://schemas.microsoft.com/office/drawing/2014/main" id="{0D01B3E4-B357-83AC-0E47-21A5B909E5AD}"/>
              </a:ext>
            </a:extLst>
          </p:cNvPr>
          <p:cNvPicPr>
            <a:picLocks noGrp="1" noChangeAspect="1"/>
          </p:cNvPicPr>
          <p:nvPr>
            <p:ph idx="1"/>
          </p:nvPr>
        </p:nvPicPr>
        <p:blipFill>
          <a:blip r:embed="rId2"/>
          <a:stretch>
            <a:fillRect/>
          </a:stretch>
        </p:blipFill>
        <p:spPr>
          <a:xfrm>
            <a:off x="838200" y="1557771"/>
            <a:ext cx="7239979" cy="4351338"/>
          </a:xfrm>
        </p:spPr>
      </p:pic>
    </p:spTree>
    <p:extLst>
      <p:ext uri="{BB962C8B-B14F-4D97-AF65-F5344CB8AC3E}">
        <p14:creationId xmlns:p14="http://schemas.microsoft.com/office/powerpoint/2010/main" val="53102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4B05-0783-37B4-DC4B-F311A044D5FF}"/>
              </a:ext>
            </a:extLst>
          </p:cNvPr>
          <p:cNvSpPr>
            <a:spLocks noGrp="1"/>
          </p:cNvSpPr>
          <p:nvPr>
            <p:ph type="title"/>
          </p:nvPr>
        </p:nvSpPr>
        <p:spPr/>
        <p:txBody>
          <a:bodyPr/>
          <a:lstStyle/>
          <a:p>
            <a:r>
              <a:rPr lang="en-GB" dirty="0"/>
              <a:t>Logged in as moderator</a:t>
            </a:r>
          </a:p>
        </p:txBody>
      </p:sp>
      <p:sp>
        <p:nvSpPr>
          <p:cNvPr id="3" name="Content Placeholder 2">
            <a:extLst>
              <a:ext uri="{FF2B5EF4-FFF2-40B4-BE49-F238E27FC236}">
                <a16:creationId xmlns:a16="http://schemas.microsoft.com/office/drawing/2014/main" id="{344C6372-96C5-6CAB-3BBF-098E4C4173F5}"/>
              </a:ext>
            </a:extLst>
          </p:cNvPr>
          <p:cNvSpPr>
            <a:spLocks noGrp="1"/>
          </p:cNvSpPr>
          <p:nvPr>
            <p:ph idx="1"/>
          </p:nvPr>
        </p:nvSpPr>
        <p:spPr/>
        <p:txBody>
          <a:bodyPr/>
          <a:lstStyle/>
          <a:p>
            <a:r>
              <a:rPr lang="en-GB" dirty="0"/>
              <a:t>The case is now in complete stage, the moderator will still have access to the case until the institution admin has downloaded and deleted form the system.</a:t>
            </a:r>
          </a:p>
          <a:p>
            <a:endParaRPr lang="en-GB" dirty="0"/>
          </a:p>
        </p:txBody>
      </p:sp>
      <p:pic>
        <p:nvPicPr>
          <p:cNvPr id="7" name="Picture 6">
            <a:extLst>
              <a:ext uri="{FF2B5EF4-FFF2-40B4-BE49-F238E27FC236}">
                <a16:creationId xmlns:a16="http://schemas.microsoft.com/office/drawing/2014/main" id="{8718430A-5F6E-D327-4B3B-29A176F90DBC}"/>
              </a:ext>
            </a:extLst>
          </p:cNvPr>
          <p:cNvPicPr>
            <a:picLocks noChangeAspect="1"/>
          </p:cNvPicPr>
          <p:nvPr/>
        </p:nvPicPr>
        <p:blipFill>
          <a:blip r:embed="rId2"/>
          <a:stretch>
            <a:fillRect/>
          </a:stretch>
        </p:blipFill>
        <p:spPr>
          <a:xfrm>
            <a:off x="1026461" y="3291320"/>
            <a:ext cx="9326277" cy="2067213"/>
          </a:xfrm>
          <a:prstGeom prst="rect">
            <a:avLst/>
          </a:prstGeom>
        </p:spPr>
      </p:pic>
      <p:sp>
        <p:nvSpPr>
          <p:cNvPr id="8" name="Arrow: Down 7">
            <a:extLst>
              <a:ext uri="{FF2B5EF4-FFF2-40B4-BE49-F238E27FC236}">
                <a16:creationId xmlns:a16="http://schemas.microsoft.com/office/drawing/2014/main" id="{4792AD93-C8C4-FA22-E10E-7CE722CB46E0}"/>
              </a:ext>
            </a:extLst>
          </p:cNvPr>
          <p:cNvSpPr/>
          <p:nvPr/>
        </p:nvSpPr>
        <p:spPr>
          <a:xfrm rot="6473760">
            <a:off x="6419357" y="4767814"/>
            <a:ext cx="235670" cy="13582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626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9A17E0-6D17-E354-3868-7E9167AF941A}"/>
              </a:ext>
            </a:extLst>
          </p:cNvPr>
          <p:cNvPicPr>
            <a:picLocks noChangeAspect="1"/>
          </p:cNvPicPr>
          <p:nvPr/>
        </p:nvPicPr>
        <p:blipFill>
          <a:blip r:embed="rId2"/>
          <a:stretch>
            <a:fillRect/>
          </a:stretch>
        </p:blipFill>
        <p:spPr>
          <a:xfrm>
            <a:off x="838200" y="3094182"/>
            <a:ext cx="9497750" cy="3614604"/>
          </a:xfrm>
          <a:prstGeom prst="rect">
            <a:avLst/>
          </a:prstGeom>
        </p:spPr>
      </p:pic>
      <p:sp>
        <p:nvSpPr>
          <p:cNvPr id="2" name="Title 1">
            <a:extLst>
              <a:ext uri="{FF2B5EF4-FFF2-40B4-BE49-F238E27FC236}">
                <a16:creationId xmlns:a16="http://schemas.microsoft.com/office/drawing/2014/main" id="{18656315-B08E-1E74-3EDE-53FA1785E0F0}"/>
              </a:ext>
            </a:extLst>
          </p:cNvPr>
          <p:cNvSpPr>
            <a:spLocks noGrp="1"/>
          </p:cNvSpPr>
          <p:nvPr>
            <p:ph type="title"/>
          </p:nvPr>
        </p:nvSpPr>
        <p:spPr/>
        <p:txBody>
          <a:bodyPr/>
          <a:lstStyle/>
          <a:p>
            <a:r>
              <a:rPr lang="en-GB" dirty="0"/>
              <a:t>Logged in as Institution admin</a:t>
            </a:r>
          </a:p>
        </p:txBody>
      </p:sp>
      <p:sp>
        <p:nvSpPr>
          <p:cNvPr id="3" name="Content Placeholder 2">
            <a:extLst>
              <a:ext uri="{FF2B5EF4-FFF2-40B4-BE49-F238E27FC236}">
                <a16:creationId xmlns:a16="http://schemas.microsoft.com/office/drawing/2014/main" id="{A9CD8473-37C8-3B26-FB06-424B70FD5B80}"/>
              </a:ext>
            </a:extLst>
          </p:cNvPr>
          <p:cNvSpPr>
            <a:spLocks noGrp="1"/>
          </p:cNvSpPr>
          <p:nvPr>
            <p:ph idx="1"/>
          </p:nvPr>
        </p:nvSpPr>
        <p:spPr/>
        <p:txBody>
          <a:bodyPr/>
          <a:lstStyle/>
          <a:p>
            <a:r>
              <a:rPr lang="en-GB" dirty="0"/>
              <a:t>The case we just reviewed and moderated can now be downloaded in its final state. Please verify it has been downloaded without issue and delete from the online system.</a:t>
            </a:r>
          </a:p>
          <a:p>
            <a:endParaRPr lang="en-GB" dirty="0"/>
          </a:p>
        </p:txBody>
      </p:sp>
      <p:sp>
        <p:nvSpPr>
          <p:cNvPr id="6" name="Arrow: Down 5">
            <a:extLst>
              <a:ext uri="{FF2B5EF4-FFF2-40B4-BE49-F238E27FC236}">
                <a16:creationId xmlns:a16="http://schemas.microsoft.com/office/drawing/2014/main" id="{FF82DF6F-9A33-9F49-03EC-3D11DAEE5080}"/>
              </a:ext>
            </a:extLst>
          </p:cNvPr>
          <p:cNvSpPr/>
          <p:nvPr/>
        </p:nvSpPr>
        <p:spPr>
          <a:xfrm rot="8889666">
            <a:off x="3243890" y="5049999"/>
            <a:ext cx="235670" cy="15206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90ADBE4-AFFC-C762-2574-54E124ADB508}"/>
              </a:ext>
            </a:extLst>
          </p:cNvPr>
          <p:cNvSpPr txBox="1"/>
          <p:nvPr/>
        </p:nvSpPr>
        <p:spPr>
          <a:xfrm>
            <a:off x="3862919" y="6176963"/>
            <a:ext cx="7924800" cy="646331"/>
          </a:xfrm>
          <a:prstGeom prst="rect">
            <a:avLst/>
          </a:prstGeom>
          <a:noFill/>
        </p:spPr>
        <p:txBody>
          <a:bodyPr wrap="square" rtlCol="0">
            <a:spAutoFit/>
          </a:bodyPr>
          <a:lstStyle/>
          <a:p>
            <a:r>
              <a:rPr lang="en-GB" dirty="0"/>
              <a:t>The case we just moderated, tick the checkbox and download with any others that are ready</a:t>
            </a:r>
          </a:p>
        </p:txBody>
      </p:sp>
    </p:spTree>
    <p:extLst>
      <p:ext uri="{BB962C8B-B14F-4D97-AF65-F5344CB8AC3E}">
        <p14:creationId xmlns:p14="http://schemas.microsoft.com/office/powerpoint/2010/main" val="253121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6315-B08E-1E74-3EDE-53FA1785E0F0}"/>
              </a:ext>
            </a:extLst>
          </p:cNvPr>
          <p:cNvSpPr>
            <a:spLocks noGrp="1"/>
          </p:cNvSpPr>
          <p:nvPr>
            <p:ph type="title"/>
          </p:nvPr>
        </p:nvSpPr>
        <p:spPr/>
        <p:txBody>
          <a:bodyPr/>
          <a:lstStyle/>
          <a:p>
            <a:r>
              <a:rPr lang="en-GB" dirty="0"/>
              <a:t>Logged in as Institution admin</a:t>
            </a:r>
          </a:p>
        </p:txBody>
      </p:sp>
      <p:sp>
        <p:nvSpPr>
          <p:cNvPr id="3" name="Content Placeholder 2">
            <a:extLst>
              <a:ext uri="{FF2B5EF4-FFF2-40B4-BE49-F238E27FC236}">
                <a16:creationId xmlns:a16="http://schemas.microsoft.com/office/drawing/2014/main" id="{A9CD8473-37C8-3B26-FB06-424B70FD5B80}"/>
              </a:ext>
            </a:extLst>
          </p:cNvPr>
          <p:cNvSpPr>
            <a:spLocks noGrp="1"/>
          </p:cNvSpPr>
          <p:nvPr>
            <p:ph idx="1"/>
          </p:nvPr>
        </p:nvSpPr>
        <p:spPr/>
        <p:txBody>
          <a:bodyPr/>
          <a:lstStyle/>
          <a:p>
            <a:r>
              <a:rPr lang="en-GB" dirty="0"/>
              <a:t>Whilst cases are still on the online system , they can be downloaded, it is up to you to manage the data from here.</a:t>
            </a:r>
          </a:p>
          <a:p>
            <a:r>
              <a:rPr lang="en-GB" dirty="0"/>
              <a:t>You will receive the data in an excel spreadsheet with photos and videos separated but identified with unique identifiers within the case e.g. </a:t>
            </a:r>
            <a:r>
              <a:rPr lang="en-GB" sz="1800" b="0" i="0" u="none" strike="noStrike" dirty="0">
                <a:effectLst/>
                <a:latin typeface="Calibri" panose="020F0502020204030204" pitchFamily="34" charset="0"/>
              </a:rPr>
              <a:t>56f7e558d2fa40bdb137d0b7ac81558b20230910233143.jpg</a:t>
            </a:r>
            <a:r>
              <a:rPr lang="en-GB" dirty="0"/>
              <a:t> </a:t>
            </a:r>
          </a:p>
          <a:p>
            <a:endParaRPr lang="en-GB" dirty="0"/>
          </a:p>
        </p:txBody>
      </p:sp>
      <p:pic>
        <p:nvPicPr>
          <p:cNvPr id="5" name="Picture 4">
            <a:extLst>
              <a:ext uri="{FF2B5EF4-FFF2-40B4-BE49-F238E27FC236}">
                <a16:creationId xmlns:a16="http://schemas.microsoft.com/office/drawing/2014/main" id="{1F32EC0C-AC3E-0F98-DDF1-DADDA1CBD9B3}"/>
              </a:ext>
            </a:extLst>
          </p:cNvPr>
          <p:cNvPicPr>
            <a:picLocks noChangeAspect="1"/>
          </p:cNvPicPr>
          <p:nvPr/>
        </p:nvPicPr>
        <p:blipFill>
          <a:blip r:embed="rId2"/>
          <a:stretch>
            <a:fillRect/>
          </a:stretch>
        </p:blipFill>
        <p:spPr>
          <a:xfrm>
            <a:off x="0" y="4166863"/>
            <a:ext cx="12192000" cy="1073510"/>
          </a:xfrm>
          <a:prstGeom prst="rect">
            <a:avLst/>
          </a:prstGeom>
        </p:spPr>
      </p:pic>
      <p:pic>
        <p:nvPicPr>
          <p:cNvPr id="9" name="Picture 8">
            <a:extLst>
              <a:ext uri="{FF2B5EF4-FFF2-40B4-BE49-F238E27FC236}">
                <a16:creationId xmlns:a16="http://schemas.microsoft.com/office/drawing/2014/main" id="{E2631BAF-2D2D-8A5E-F715-CDD9BCF918CF}"/>
              </a:ext>
            </a:extLst>
          </p:cNvPr>
          <p:cNvPicPr>
            <a:picLocks noChangeAspect="1"/>
          </p:cNvPicPr>
          <p:nvPr/>
        </p:nvPicPr>
        <p:blipFill>
          <a:blip r:embed="rId3"/>
          <a:stretch>
            <a:fillRect/>
          </a:stretch>
        </p:blipFill>
        <p:spPr>
          <a:xfrm>
            <a:off x="838200" y="5240373"/>
            <a:ext cx="6049219" cy="1381318"/>
          </a:xfrm>
          <a:prstGeom prst="rect">
            <a:avLst/>
          </a:prstGeom>
        </p:spPr>
      </p:pic>
    </p:spTree>
    <p:extLst>
      <p:ext uri="{BB962C8B-B14F-4D97-AF65-F5344CB8AC3E}">
        <p14:creationId xmlns:p14="http://schemas.microsoft.com/office/powerpoint/2010/main" val="333879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6315-B08E-1E74-3EDE-53FA1785E0F0}"/>
              </a:ext>
            </a:extLst>
          </p:cNvPr>
          <p:cNvSpPr>
            <a:spLocks noGrp="1"/>
          </p:cNvSpPr>
          <p:nvPr>
            <p:ph type="title"/>
          </p:nvPr>
        </p:nvSpPr>
        <p:spPr/>
        <p:txBody>
          <a:bodyPr/>
          <a:lstStyle/>
          <a:p>
            <a:r>
              <a:rPr lang="en-GB" dirty="0"/>
              <a:t>Logged in as Institution admin</a:t>
            </a:r>
          </a:p>
        </p:txBody>
      </p:sp>
      <p:sp>
        <p:nvSpPr>
          <p:cNvPr id="3" name="Content Placeholder 2">
            <a:extLst>
              <a:ext uri="{FF2B5EF4-FFF2-40B4-BE49-F238E27FC236}">
                <a16:creationId xmlns:a16="http://schemas.microsoft.com/office/drawing/2014/main" id="{A9CD8473-37C8-3B26-FB06-424B70FD5B80}"/>
              </a:ext>
            </a:extLst>
          </p:cNvPr>
          <p:cNvSpPr>
            <a:spLocks noGrp="1"/>
          </p:cNvSpPr>
          <p:nvPr>
            <p:ph idx="1"/>
          </p:nvPr>
        </p:nvSpPr>
        <p:spPr/>
        <p:txBody>
          <a:bodyPr>
            <a:normAutofit lnSpcReduction="10000"/>
          </a:bodyPr>
          <a:lstStyle/>
          <a:p>
            <a:r>
              <a:rPr lang="en-GB" dirty="0"/>
              <a:t>After confirmation of download files, refresh the list and those marked red for downloaded and red for completed can now be deleted from the online system.</a:t>
            </a:r>
          </a:p>
          <a:p>
            <a:endParaRPr lang="en-GB" dirty="0"/>
          </a:p>
          <a:p>
            <a:endParaRPr lang="en-GB" dirty="0"/>
          </a:p>
          <a:p>
            <a:endParaRPr lang="en-GB" dirty="0"/>
          </a:p>
          <a:p>
            <a:endParaRPr lang="en-GB" dirty="0"/>
          </a:p>
          <a:p>
            <a:endParaRPr lang="en-GB" dirty="0"/>
          </a:p>
          <a:p>
            <a:r>
              <a:rPr lang="en-GB" dirty="0"/>
              <a:t>Once deleted the cases are completely removed from the system and will no longer show to any reviewers.</a:t>
            </a:r>
          </a:p>
        </p:txBody>
      </p:sp>
      <p:pic>
        <p:nvPicPr>
          <p:cNvPr id="6" name="Picture 5">
            <a:extLst>
              <a:ext uri="{FF2B5EF4-FFF2-40B4-BE49-F238E27FC236}">
                <a16:creationId xmlns:a16="http://schemas.microsoft.com/office/drawing/2014/main" id="{2F835AD7-86DF-1519-E1CA-9C3A84C4A4A0}"/>
              </a:ext>
            </a:extLst>
          </p:cNvPr>
          <p:cNvPicPr>
            <a:picLocks noChangeAspect="1"/>
          </p:cNvPicPr>
          <p:nvPr/>
        </p:nvPicPr>
        <p:blipFill>
          <a:blip r:embed="rId2"/>
          <a:stretch>
            <a:fillRect/>
          </a:stretch>
        </p:blipFill>
        <p:spPr>
          <a:xfrm>
            <a:off x="925151" y="3291862"/>
            <a:ext cx="9307224" cy="514422"/>
          </a:xfrm>
          <a:prstGeom prst="rect">
            <a:avLst/>
          </a:prstGeom>
        </p:spPr>
      </p:pic>
      <p:pic>
        <p:nvPicPr>
          <p:cNvPr id="8" name="Picture 7">
            <a:extLst>
              <a:ext uri="{FF2B5EF4-FFF2-40B4-BE49-F238E27FC236}">
                <a16:creationId xmlns:a16="http://schemas.microsoft.com/office/drawing/2014/main" id="{002FB834-4EC5-677C-4F43-C18C7AC4D6C3}"/>
              </a:ext>
            </a:extLst>
          </p:cNvPr>
          <p:cNvPicPr>
            <a:picLocks noChangeAspect="1"/>
          </p:cNvPicPr>
          <p:nvPr/>
        </p:nvPicPr>
        <p:blipFill>
          <a:blip r:embed="rId3"/>
          <a:stretch>
            <a:fillRect/>
          </a:stretch>
        </p:blipFill>
        <p:spPr>
          <a:xfrm>
            <a:off x="906098" y="4077201"/>
            <a:ext cx="9326277" cy="1105054"/>
          </a:xfrm>
          <a:prstGeom prst="rect">
            <a:avLst/>
          </a:prstGeom>
        </p:spPr>
      </p:pic>
    </p:spTree>
    <p:extLst>
      <p:ext uri="{BB962C8B-B14F-4D97-AF65-F5344CB8AC3E}">
        <p14:creationId xmlns:p14="http://schemas.microsoft.com/office/powerpoint/2010/main" val="349037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EBCD-24AC-BBA4-DE87-DCA58C4776A1}"/>
              </a:ext>
            </a:extLst>
          </p:cNvPr>
          <p:cNvSpPr>
            <a:spLocks noGrp="1"/>
          </p:cNvSpPr>
          <p:nvPr>
            <p:ph type="title"/>
          </p:nvPr>
        </p:nvSpPr>
        <p:spPr/>
        <p:txBody>
          <a:bodyPr/>
          <a:lstStyle/>
          <a:p>
            <a:r>
              <a:rPr lang="en-GB" dirty="0"/>
              <a:t>Conclusion/further development</a:t>
            </a:r>
          </a:p>
        </p:txBody>
      </p:sp>
      <p:sp>
        <p:nvSpPr>
          <p:cNvPr id="3" name="Content Placeholder 2">
            <a:extLst>
              <a:ext uri="{FF2B5EF4-FFF2-40B4-BE49-F238E27FC236}">
                <a16:creationId xmlns:a16="http://schemas.microsoft.com/office/drawing/2014/main" id="{7CC39A6B-6EBC-E8E2-A754-10AF784F2620}"/>
              </a:ext>
            </a:extLst>
          </p:cNvPr>
          <p:cNvSpPr>
            <a:spLocks noGrp="1"/>
          </p:cNvSpPr>
          <p:nvPr>
            <p:ph idx="1"/>
          </p:nvPr>
        </p:nvSpPr>
        <p:spPr/>
        <p:txBody>
          <a:bodyPr/>
          <a:lstStyle/>
          <a:p>
            <a:r>
              <a:rPr lang="en-GB" dirty="0"/>
              <a:t>That concludes the lifecycle of the review platform.</a:t>
            </a:r>
          </a:p>
          <a:p>
            <a:r>
              <a:rPr lang="en-GB" dirty="0"/>
              <a:t>We are constantly adding features to the online platform and application</a:t>
            </a:r>
          </a:p>
          <a:p>
            <a:r>
              <a:rPr lang="en-GB" dirty="0"/>
              <a:t>The next feature currently in development is a sandbox mode, a limited trial of the app and online platform.</a:t>
            </a:r>
          </a:p>
          <a:p>
            <a:endParaRPr lang="en-GB" dirty="0"/>
          </a:p>
        </p:txBody>
      </p:sp>
      <p:pic>
        <p:nvPicPr>
          <p:cNvPr id="5" name="Picture 4">
            <a:extLst>
              <a:ext uri="{FF2B5EF4-FFF2-40B4-BE49-F238E27FC236}">
                <a16:creationId xmlns:a16="http://schemas.microsoft.com/office/drawing/2014/main" id="{E5A0DB92-798B-193F-88B4-EDC925662906}"/>
              </a:ext>
            </a:extLst>
          </p:cNvPr>
          <p:cNvPicPr>
            <a:picLocks noChangeAspect="1"/>
          </p:cNvPicPr>
          <p:nvPr/>
        </p:nvPicPr>
        <p:blipFill>
          <a:blip r:embed="rId2"/>
          <a:stretch>
            <a:fillRect/>
          </a:stretch>
        </p:blipFill>
        <p:spPr>
          <a:xfrm>
            <a:off x="8662750" y="5532942"/>
            <a:ext cx="3400900" cy="1038370"/>
          </a:xfrm>
          <a:prstGeom prst="rect">
            <a:avLst/>
          </a:prstGeom>
        </p:spPr>
      </p:pic>
    </p:spTree>
    <p:extLst>
      <p:ext uri="{BB962C8B-B14F-4D97-AF65-F5344CB8AC3E}">
        <p14:creationId xmlns:p14="http://schemas.microsoft.com/office/powerpoint/2010/main" val="191397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F790A6-1FD0-13F1-B927-BA554D2BDA84}"/>
              </a:ext>
            </a:extLst>
          </p:cNvPr>
          <p:cNvPicPr>
            <a:picLocks noGrp="1" noChangeAspect="1"/>
          </p:cNvPicPr>
          <p:nvPr>
            <p:ph idx="1"/>
          </p:nvPr>
        </p:nvPicPr>
        <p:blipFill>
          <a:blip r:embed="rId2"/>
          <a:stretch>
            <a:fillRect/>
          </a:stretch>
        </p:blipFill>
        <p:spPr>
          <a:xfrm>
            <a:off x="589723" y="323273"/>
            <a:ext cx="9513345" cy="6354618"/>
          </a:xfrm>
        </p:spPr>
      </p:pic>
    </p:spTree>
    <p:extLst>
      <p:ext uri="{BB962C8B-B14F-4D97-AF65-F5344CB8AC3E}">
        <p14:creationId xmlns:p14="http://schemas.microsoft.com/office/powerpoint/2010/main" val="188874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52BA-7B4A-3B62-016B-3208B0E307B1}"/>
              </a:ext>
            </a:extLst>
          </p:cNvPr>
          <p:cNvSpPr>
            <a:spLocks noGrp="1"/>
          </p:cNvSpPr>
          <p:nvPr>
            <p:ph type="title"/>
          </p:nvPr>
        </p:nvSpPr>
        <p:spPr/>
        <p:txBody>
          <a:bodyPr/>
          <a:lstStyle/>
          <a:p>
            <a:r>
              <a:rPr lang="en-GB" dirty="0"/>
              <a:t>Centres (Counties in this example)</a:t>
            </a:r>
          </a:p>
        </p:txBody>
      </p:sp>
      <p:sp>
        <p:nvSpPr>
          <p:cNvPr id="3" name="Content Placeholder 2">
            <a:extLst>
              <a:ext uri="{FF2B5EF4-FFF2-40B4-BE49-F238E27FC236}">
                <a16:creationId xmlns:a16="http://schemas.microsoft.com/office/drawing/2014/main" id="{881789B0-D544-B39D-F02A-884BD4BD59F7}"/>
              </a:ext>
            </a:extLst>
          </p:cNvPr>
          <p:cNvSpPr>
            <a:spLocks noGrp="1"/>
          </p:cNvSpPr>
          <p:nvPr>
            <p:ph idx="1"/>
          </p:nvPr>
        </p:nvSpPr>
        <p:spPr/>
        <p:txBody>
          <a:bodyPr>
            <a:normAutofit fontScale="92500"/>
          </a:bodyPr>
          <a:lstStyle/>
          <a:p>
            <a:r>
              <a:rPr lang="en-GB" dirty="0"/>
              <a:t>Users of the app register as a centre as well as an institution (code)</a:t>
            </a:r>
          </a:p>
          <a:p>
            <a:r>
              <a:rPr lang="en-GB" dirty="0"/>
              <a:t>Unlike the institution code, the centres requires internet access to work, a user of the app will be prompted to update their details before uploading if they registered without internet access. For older versions of the app pre dating the centres feature a default is set online.</a:t>
            </a:r>
          </a:p>
          <a:p>
            <a:r>
              <a:rPr lang="en-GB" dirty="0"/>
              <a:t>Centres work as a sub level of institution. </a:t>
            </a:r>
          </a:p>
          <a:p>
            <a:r>
              <a:rPr lang="en-GB" dirty="0"/>
              <a:t>The county “Kent” is a geolocation subset. An app user registers as Kent and when the data is uploaded we know how to separate the data.</a:t>
            </a:r>
          </a:p>
          <a:p>
            <a:r>
              <a:rPr lang="en-GB" dirty="0"/>
              <a:t>Triage and panel review can be set to the Institution level or centre level. Admin privileges can also be separated this way.</a:t>
            </a:r>
          </a:p>
          <a:p>
            <a:endParaRPr lang="en-GB" dirty="0"/>
          </a:p>
          <a:p>
            <a:endParaRPr lang="en-GB" dirty="0"/>
          </a:p>
        </p:txBody>
      </p:sp>
    </p:spTree>
    <p:extLst>
      <p:ext uri="{BB962C8B-B14F-4D97-AF65-F5344CB8AC3E}">
        <p14:creationId xmlns:p14="http://schemas.microsoft.com/office/powerpoint/2010/main" val="17881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FEF-29E2-776A-0CFA-546599D83E61}"/>
              </a:ext>
            </a:extLst>
          </p:cNvPr>
          <p:cNvSpPr>
            <a:spLocks noGrp="1"/>
          </p:cNvSpPr>
          <p:nvPr>
            <p:ph type="title"/>
          </p:nvPr>
        </p:nvSpPr>
        <p:spPr/>
        <p:txBody>
          <a:bodyPr/>
          <a:lstStyle/>
          <a:p>
            <a:r>
              <a:rPr lang="en-GB" dirty="0"/>
              <a:t>Triage</a:t>
            </a:r>
          </a:p>
        </p:txBody>
      </p:sp>
      <p:sp>
        <p:nvSpPr>
          <p:cNvPr id="3" name="Content Placeholder 2">
            <a:extLst>
              <a:ext uri="{FF2B5EF4-FFF2-40B4-BE49-F238E27FC236}">
                <a16:creationId xmlns:a16="http://schemas.microsoft.com/office/drawing/2014/main" id="{FBF97C3D-D69D-4339-95FB-34F590218AEC}"/>
              </a:ext>
            </a:extLst>
          </p:cNvPr>
          <p:cNvSpPr>
            <a:spLocks noGrp="1"/>
          </p:cNvSpPr>
          <p:nvPr>
            <p:ph idx="1"/>
          </p:nvPr>
        </p:nvSpPr>
        <p:spPr/>
        <p:txBody>
          <a:bodyPr>
            <a:normAutofit lnSpcReduction="10000"/>
          </a:bodyPr>
          <a:lstStyle/>
          <a:p>
            <a:r>
              <a:rPr lang="en-GB" dirty="0"/>
              <a:t>Triage user A</a:t>
            </a:r>
          </a:p>
          <a:p>
            <a:pPr lvl="1"/>
            <a:r>
              <a:rPr lang="en-GB" dirty="0"/>
              <a:t>East Sussex</a:t>
            </a:r>
          </a:p>
          <a:p>
            <a:pPr lvl="1"/>
            <a:r>
              <a:rPr lang="en-GB" dirty="0"/>
              <a:t>West Sussex</a:t>
            </a:r>
          </a:p>
          <a:p>
            <a:pPr lvl="1"/>
            <a:endParaRPr lang="en-GB" dirty="0"/>
          </a:p>
          <a:p>
            <a:r>
              <a:rPr lang="en-GB" dirty="0"/>
              <a:t>Triage user B</a:t>
            </a:r>
          </a:p>
          <a:p>
            <a:pPr lvl="1"/>
            <a:r>
              <a:rPr lang="en-GB" dirty="0"/>
              <a:t>Kent</a:t>
            </a:r>
          </a:p>
          <a:p>
            <a:r>
              <a:rPr lang="en-GB" dirty="0"/>
              <a:t>Triage user C</a:t>
            </a:r>
          </a:p>
          <a:p>
            <a:pPr lvl="1"/>
            <a:r>
              <a:rPr lang="en-GB" dirty="0"/>
              <a:t>Kent</a:t>
            </a:r>
          </a:p>
          <a:p>
            <a:pPr marL="0" indent="0">
              <a:buNone/>
            </a:pPr>
            <a:r>
              <a:rPr lang="en-GB" dirty="0"/>
              <a:t>OR if Institution wide</a:t>
            </a:r>
          </a:p>
          <a:p>
            <a:r>
              <a:rPr lang="en-GB" dirty="0"/>
              <a:t>Triage user D (for whole institution)</a:t>
            </a:r>
          </a:p>
          <a:p>
            <a:endParaRPr lang="en-GB" dirty="0"/>
          </a:p>
        </p:txBody>
      </p:sp>
    </p:spTree>
    <p:extLst>
      <p:ext uri="{BB962C8B-B14F-4D97-AF65-F5344CB8AC3E}">
        <p14:creationId xmlns:p14="http://schemas.microsoft.com/office/powerpoint/2010/main" val="103180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79663-47ED-64DE-686D-71FAA97F7997}"/>
              </a:ext>
            </a:extLst>
          </p:cNvPr>
          <p:cNvPicPr>
            <a:picLocks noChangeAspect="1"/>
          </p:cNvPicPr>
          <p:nvPr/>
        </p:nvPicPr>
        <p:blipFill>
          <a:blip r:embed="rId2"/>
          <a:stretch>
            <a:fillRect/>
          </a:stretch>
        </p:blipFill>
        <p:spPr>
          <a:xfrm>
            <a:off x="223107" y="426265"/>
            <a:ext cx="8402223" cy="2791215"/>
          </a:xfrm>
          <a:prstGeom prst="rect">
            <a:avLst/>
          </a:prstGeom>
        </p:spPr>
      </p:pic>
      <p:pic>
        <p:nvPicPr>
          <p:cNvPr id="5" name="Picture 4">
            <a:extLst>
              <a:ext uri="{FF2B5EF4-FFF2-40B4-BE49-F238E27FC236}">
                <a16:creationId xmlns:a16="http://schemas.microsoft.com/office/drawing/2014/main" id="{E8978A37-A840-456F-0B61-A5A43112D852}"/>
              </a:ext>
            </a:extLst>
          </p:cNvPr>
          <p:cNvPicPr>
            <a:picLocks noChangeAspect="1"/>
          </p:cNvPicPr>
          <p:nvPr/>
        </p:nvPicPr>
        <p:blipFill>
          <a:blip r:embed="rId3"/>
          <a:stretch>
            <a:fillRect/>
          </a:stretch>
        </p:blipFill>
        <p:spPr>
          <a:xfrm>
            <a:off x="223107" y="3336010"/>
            <a:ext cx="8402223" cy="2772162"/>
          </a:xfrm>
          <a:prstGeom prst="rect">
            <a:avLst/>
          </a:prstGeom>
        </p:spPr>
      </p:pic>
    </p:spTree>
    <p:extLst>
      <p:ext uri="{BB962C8B-B14F-4D97-AF65-F5344CB8AC3E}">
        <p14:creationId xmlns:p14="http://schemas.microsoft.com/office/powerpoint/2010/main" val="230499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68AC-7828-67B2-4995-F9C22F0FC0F1}"/>
              </a:ext>
            </a:extLst>
          </p:cNvPr>
          <p:cNvSpPr>
            <a:spLocks noGrp="1"/>
          </p:cNvSpPr>
          <p:nvPr>
            <p:ph type="title"/>
          </p:nvPr>
        </p:nvSpPr>
        <p:spPr/>
        <p:txBody>
          <a:bodyPr/>
          <a:lstStyle/>
          <a:p>
            <a:r>
              <a:rPr lang="en-GB" dirty="0"/>
              <a:t>Panel Review (setup)</a:t>
            </a:r>
          </a:p>
        </p:txBody>
      </p:sp>
      <p:sp>
        <p:nvSpPr>
          <p:cNvPr id="3" name="Content Placeholder 2">
            <a:extLst>
              <a:ext uri="{FF2B5EF4-FFF2-40B4-BE49-F238E27FC236}">
                <a16:creationId xmlns:a16="http://schemas.microsoft.com/office/drawing/2014/main" id="{19D8A83F-ADF3-973D-87C3-10AD2F8F370B}"/>
              </a:ext>
            </a:extLst>
          </p:cNvPr>
          <p:cNvSpPr>
            <a:spLocks noGrp="1"/>
          </p:cNvSpPr>
          <p:nvPr>
            <p:ph idx="1"/>
          </p:nvPr>
        </p:nvSpPr>
        <p:spPr>
          <a:xfrm>
            <a:off x="838200" y="1825625"/>
            <a:ext cx="10515600" cy="1325563"/>
          </a:xfrm>
        </p:spPr>
        <p:txBody>
          <a:bodyPr>
            <a:normAutofit fontScale="85000" lnSpcReduction="20000"/>
          </a:bodyPr>
          <a:lstStyle/>
          <a:p>
            <a:r>
              <a:rPr lang="en-GB" dirty="0"/>
              <a:t>Institution wide or centres works the same.</a:t>
            </a:r>
          </a:p>
          <a:p>
            <a:r>
              <a:rPr lang="en-GB" dirty="0"/>
              <a:t>Admin needs to setup the reviewers, one of which is also the moderator. Minimum 2. (Reviewers typically do not belong to your institution as users but can)</a:t>
            </a:r>
          </a:p>
          <a:p>
            <a:pPr marL="0" indent="0">
              <a:buNone/>
            </a:pPr>
            <a:endParaRPr lang="en-GB" dirty="0"/>
          </a:p>
          <a:p>
            <a:endParaRPr lang="en-GB" dirty="0"/>
          </a:p>
        </p:txBody>
      </p:sp>
      <p:pic>
        <p:nvPicPr>
          <p:cNvPr id="5" name="Picture 4">
            <a:extLst>
              <a:ext uri="{FF2B5EF4-FFF2-40B4-BE49-F238E27FC236}">
                <a16:creationId xmlns:a16="http://schemas.microsoft.com/office/drawing/2014/main" id="{3FD00787-2924-7EED-E751-91D82F58F2D0}"/>
              </a:ext>
            </a:extLst>
          </p:cNvPr>
          <p:cNvPicPr>
            <a:picLocks noChangeAspect="1"/>
          </p:cNvPicPr>
          <p:nvPr/>
        </p:nvPicPr>
        <p:blipFill>
          <a:blip r:embed="rId2"/>
          <a:stretch>
            <a:fillRect/>
          </a:stretch>
        </p:blipFill>
        <p:spPr>
          <a:xfrm>
            <a:off x="1035118" y="3215439"/>
            <a:ext cx="8616882" cy="3418701"/>
          </a:xfrm>
          <a:prstGeom prst="rect">
            <a:avLst/>
          </a:prstGeom>
        </p:spPr>
      </p:pic>
    </p:spTree>
    <p:extLst>
      <p:ext uri="{BB962C8B-B14F-4D97-AF65-F5344CB8AC3E}">
        <p14:creationId xmlns:p14="http://schemas.microsoft.com/office/powerpoint/2010/main" val="18817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95DC-4962-A874-64A5-3A94E9ACA884}"/>
              </a:ext>
            </a:extLst>
          </p:cNvPr>
          <p:cNvSpPr>
            <a:spLocks noGrp="1"/>
          </p:cNvSpPr>
          <p:nvPr>
            <p:ph type="title"/>
          </p:nvPr>
        </p:nvSpPr>
        <p:spPr/>
        <p:txBody>
          <a:bodyPr/>
          <a:lstStyle/>
          <a:p>
            <a:r>
              <a:rPr lang="en-GB" dirty="0"/>
              <a:t>Reviewers</a:t>
            </a:r>
          </a:p>
        </p:txBody>
      </p:sp>
      <p:sp>
        <p:nvSpPr>
          <p:cNvPr id="3" name="Content Placeholder 2">
            <a:extLst>
              <a:ext uri="{FF2B5EF4-FFF2-40B4-BE49-F238E27FC236}">
                <a16:creationId xmlns:a16="http://schemas.microsoft.com/office/drawing/2014/main" id="{914A5A7A-D3FD-A979-5B04-E220CC8B6FD8}"/>
              </a:ext>
            </a:extLst>
          </p:cNvPr>
          <p:cNvSpPr>
            <a:spLocks noGrp="1"/>
          </p:cNvSpPr>
          <p:nvPr>
            <p:ph idx="1"/>
          </p:nvPr>
        </p:nvSpPr>
        <p:spPr/>
        <p:txBody>
          <a:bodyPr/>
          <a:lstStyle/>
          <a:p>
            <a:r>
              <a:rPr lang="en-GB" dirty="0"/>
              <a:t>Reviewers are invited to a panel using an email address. Please ensure you have permission/agreement first.</a:t>
            </a:r>
          </a:p>
          <a:p>
            <a:r>
              <a:rPr lang="en-GB" dirty="0"/>
              <a:t>If they exist in the system they will be added automatically.</a:t>
            </a:r>
          </a:p>
          <a:p>
            <a:r>
              <a:rPr lang="en-GB" dirty="0"/>
              <a:t>Otherwise enter their email and name and they will be invited to join.</a:t>
            </a:r>
          </a:p>
        </p:txBody>
      </p:sp>
      <p:pic>
        <p:nvPicPr>
          <p:cNvPr id="5" name="Picture 4">
            <a:extLst>
              <a:ext uri="{FF2B5EF4-FFF2-40B4-BE49-F238E27FC236}">
                <a16:creationId xmlns:a16="http://schemas.microsoft.com/office/drawing/2014/main" id="{09C20AFD-88BF-B906-2308-E71FECF8DF88}"/>
              </a:ext>
            </a:extLst>
          </p:cNvPr>
          <p:cNvPicPr>
            <a:picLocks noChangeAspect="1"/>
          </p:cNvPicPr>
          <p:nvPr/>
        </p:nvPicPr>
        <p:blipFill>
          <a:blip r:embed="rId2"/>
          <a:stretch>
            <a:fillRect/>
          </a:stretch>
        </p:blipFill>
        <p:spPr>
          <a:xfrm>
            <a:off x="904463" y="3800868"/>
            <a:ext cx="9421540" cy="2800741"/>
          </a:xfrm>
          <a:prstGeom prst="rect">
            <a:avLst/>
          </a:prstGeom>
        </p:spPr>
      </p:pic>
    </p:spTree>
    <p:extLst>
      <p:ext uri="{BB962C8B-B14F-4D97-AF65-F5344CB8AC3E}">
        <p14:creationId xmlns:p14="http://schemas.microsoft.com/office/powerpoint/2010/main" val="385002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A871-D50E-67BC-9AF7-9CB2825A8CA3}"/>
              </a:ext>
            </a:extLst>
          </p:cNvPr>
          <p:cNvSpPr>
            <a:spLocks noGrp="1"/>
          </p:cNvSpPr>
          <p:nvPr>
            <p:ph type="title"/>
          </p:nvPr>
        </p:nvSpPr>
        <p:spPr/>
        <p:txBody>
          <a:bodyPr/>
          <a:lstStyle/>
          <a:p>
            <a:r>
              <a:rPr lang="en-GB" dirty="0"/>
              <a:t>What you see as a triage user</a:t>
            </a:r>
          </a:p>
        </p:txBody>
      </p:sp>
      <p:pic>
        <p:nvPicPr>
          <p:cNvPr id="5" name="Content Placeholder 4">
            <a:extLst>
              <a:ext uri="{FF2B5EF4-FFF2-40B4-BE49-F238E27FC236}">
                <a16:creationId xmlns:a16="http://schemas.microsoft.com/office/drawing/2014/main" id="{C4B3CEE5-9CE9-5A62-6AB1-65F5696BEA54}"/>
              </a:ext>
            </a:extLst>
          </p:cNvPr>
          <p:cNvPicPr>
            <a:picLocks noGrp="1" noChangeAspect="1"/>
          </p:cNvPicPr>
          <p:nvPr>
            <p:ph idx="1"/>
          </p:nvPr>
        </p:nvPicPr>
        <p:blipFill>
          <a:blip r:embed="rId2"/>
          <a:stretch>
            <a:fillRect/>
          </a:stretch>
        </p:blipFill>
        <p:spPr>
          <a:xfrm>
            <a:off x="913910" y="1583916"/>
            <a:ext cx="6989381" cy="4351338"/>
          </a:xfrm>
        </p:spPr>
      </p:pic>
      <p:sp>
        <p:nvSpPr>
          <p:cNvPr id="8" name="Arrow: Down 7">
            <a:extLst>
              <a:ext uri="{FF2B5EF4-FFF2-40B4-BE49-F238E27FC236}">
                <a16:creationId xmlns:a16="http://schemas.microsoft.com/office/drawing/2014/main" id="{52DC57C7-8B09-25FE-54EB-39858E59282B}"/>
              </a:ext>
            </a:extLst>
          </p:cNvPr>
          <p:cNvSpPr/>
          <p:nvPr/>
        </p:nvSpPr>
        <p:spPr>
          <a:xfrm rot="18913350">
            <a:off x="556181" y="2958306"/>
            <a:ext cx="235670" cy="697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0596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06BE8045BD84CB07087E6249C82E2" ma:contentTypeVersion="5" ma:contentTypeDescription="Create a new document." ma:contentTypeScope="" ma:versionID="8574725b0a466f01908e123ab01a2dd3">
  <xsd:schema xmlns:xsd="http://www.w3.org/2001/XMLSchema" xmlns:xs="http://www.w3.org/2001/XMLSchema" xmlns:p="http://schemas.microsoft.com/office/2006/metadata/properties" xmlns:ns3="1fa52db9-d34d-45e2-bb08-a0415eea0eff" targetNamespace="http://schemas.microsoft.com/office/2006/metadata/properties" ma:root="true" ma:fieldsID="51f65b5741c023d9bb0f6d7978a289b9" ns3:_="">
    <xsd:import namespace="1fa52db9-d34d-45e2-bb08-a0415eea0e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52db9-d34d-45e2-bb08-a0415eea0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124837-FC59-4F4C-A350-5AC6B9507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a52db9-d34d-45e2-bb08-a0415eea0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64FCB8-8A3D-43C6-8012-747CA6A929B3}">
  <ds:schemaRefs>
    <ds:schemaRef ds:uri="http://schemas.microsoft.com/sharepoint/v3/contenttype/forms"/>
  </ds:schemaRefs>
</ds:datastoreItem>
</file>

<file path=customXml/itemProps3.xml><?xml version="1.0" encoding="utf-8"?>
<ds:datastoreItem xmlns:ds="http://schemas.openxmlformats.org/officeDocument/2006/customXml" ds:itemID="{549EF7D0-07BE-40B3-A794-91992B563A19}">
  <ds:schemaRef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1fa52db9-d34d-45e2-bb08-a0415eea0eff"/>
  </ds:schemaRefs>
</ds:datastoreItem>
</file>

<file path=docProps/app.xml><?xml version="1.0" encoding="utf-8"?>
<Properties xmlns="http://schemas.openxmlformats.org/officeDocument/2006/extended-properties" xmlns:vt="http://schemas.openxmlformats.org/officeDocument/2006/docPropsVTypes">
  <TotalTime>1167</TotalTime>
  <Words>951</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Panel Review and Centres</vt:lpstr>
      <vt:lpstr>Institution wide or centres?</vt:lpstr>
      <vt:lpstr>PowerPoint Presentation</vt:lpstr>
      <vt:lpstr>Centres (Counties in this example)</vt:lpstr>
      <vt:lpstr>Triage</vt:lpstr>
      <vt:lpstr>PowerPoint Presentation</vt:lpstr>
      <vt:lpstr>Panel Review (setup)</vt:lpstr>
      <vt:lpstr>Reviewers</vt:lpstr>
      <vt:lpstr>What you see as a triage user</vt:lpstr>
      <vt:lpstr>PowerPoint Presentation</vt:lpstr>
      <vt:lpstr>Triage review status</vt:lpstr>
      <vt:lpstr>Triage view when both cases set to required</vt:lpstr>
      <vt:lpstr>Reviewer logged in</vt:lpstr>
      <vt:lpstr>Reviewer logged in</vt:lpstr>
      <vt:lpstr>Reviewer logged in</vt:lpstr>
      <vt:lpstr>Reviewer logged in</vt:lpstr>
      <vt:lpstr>Reviewer logged in</vt:lpstr>
      <vt:lpstr>2nd Reviewer logged in</vt:lpstr>
      <vt:lpstr>2nd Reviewer logged in(example is also moderator)</vt:lpstr>
      <vt:lpstr>Logged in as Moderator(who also reviewer 2 in this example)</vt:lpstr>
      <vt:lpstr>PowerPoint Presentation</vt:lpstr>
      <vt:lpstr>Finalise whether to be included in analysis</vt:lpstr>
      <vt:lpstr>Logged in as moderator</vt:lpstr>
      <vt:lpstr>Logged in as Institution admin</vt:lpstr>
      <vt:lpstr>Logged in as Institution admin</vt:lpstr>
      <vt:lpstr>Logged in as Institution admin</vt:lpstr>
      <vt:lpstr>Conclusion/further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 wide or centres?</dc:title>
  <dc:creator>Phil Whitfield</dc:creator>
  <cp:lastModifiedBy>Phil Whitfield</cp:lastModifiedBy>
  <cp:revision>2</cp:revision>
  <dcterms:created xsi:type="dcterms:W3CDTF">2023-09-10T15:58:03Z</dcterms:created>
  <dcterms:modified xsi:type="dcterms:W3CDTF">2023-09-11T11:25:20Z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0x0101002FA06BE8045BD84CB07087E6249C82E2</vt:lpwstr>
  </property>
</Properties>
</file>